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b="def" i="def"/>
      <a:tcStyle>
        <a:tcBdr/>
        <a:fill>
          <a:solidFill>
            <a:schemeClr val="accent3">
              <a:lumOff val="44000"/>
            </a:schemeClr>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CF821DB8-F4EB-4A41-A1BA-3FCAFE7338EE}"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3" name="Shape 113"/>
          <p:cNvSpPr/>
          <p:nvPr>
            <p:ph type="sldImg"/>
          </p:nvPr>
        </p:nvSpPr>
        <p:spPr>
          <a:xfrm>
            <a:off x="1143000" y="685800"/>
            <a:ext cx="4572000" cy="3429000"/>
          </a:xfrm>
          <a:prstGeom prst="rect">
            <a:avLst/>
          </a:prstGeom>
        </p:spPr>
        <p:txBody>
          <a:bodyPr/>
          <a:lstStyle/>
          <a:p>
            <a:pPr/>
          </a:p>
        </p:txBody>
      </p:sp>
      <p:sp>
        <p:nvSpPr>
          <p:cNvPr id="114" name="Shape 11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p:spTree>
      <p:nvGrpSpPr>
        <p:cNvPr id="1" name=""/>
        <p:cNvGrpSpPr/>
        <p:nvPr/>
      </p:nvGrpSpPr>
      <p:grpSpPr>
        <a:xfrm>
          <a:off x="0" y="0"/>
          <a:ext cx="0" cy="0"/>
          <a:chOff x="0" y="0"/>
          <a:chExt cx="0" cy="0"/>
        </a:xfrm>
      </p:grpSpPr>
      <p:sp>
        <p:nvSpPr>
          <p:cNvPr id="96" name="Title Text"/>
          <p:cNvSpPr txBox="1"/>
          <p:nvPr>
            <p:ph type="title"/>
          </p:nvPr>
        </p:nvSpPr>
        <p:spPr>
          <a:xfrm>
            <a:off x="457200" y="274636"/>
            <a:ext cx="8229600" cy="1143001"/>
          </a:xfrm>
          <a:prstGeom prst="rect">
            <a:avLst/>
          </a:prstGeom>
        </p:spPr>
        <p:txBody>
          <a:bodyPr>
            <a:normAutofit fontScale="100000" lnSpcReduction="0"/>
          </a:bodyPr>
          <a:lstStyle/>
          <a:p>
            <a:pPr/>
            <a:r>
              <a:t>Title Text</a:t>
            </a:r>
          </a:p>
        </p:txBody>
      </p:sp>
      <p:sp>
        <p:nvSpPr>
          <p:cNvPr id="97" name="Body Level One…"/>
          <p:cNvSpPr txBox="1"/>
          <p:nvPr>
            <p:ph type="body" idx="1"/>
          </p:nvPr>
        </p:nvSpPr>
        <p:spPr>
          <a:xfrm>
            <a:off x="457200" y="1600200"/>
            <a:ext cx="8229600" cy="4525963"/>
          </a:xfrm>
          <a:prstGeom prst="rect">
            <a:avLst/>
          </a:prstGeom>
        </p:spPr>
        <p:txBody>
          <a:bodyPr>
            <a:normAutofit fontScale="100000" lnSpcReduction="0"/>
          </a:bodyPr>
          <a:lstStyle>
            <a:lvl1pPr indent="-342900">
              <a:spcBef>
                <a:spcPts val="300"/>
              </a:spcBef>
            </a:lvl1pPr>
            <a:lvl2pPr marL="963385" indent="-391885">
              <a:spcBef>
                <a:spcPts val="300"/>
              </a:spcBef>
            </a:lvl2pPr>
            <a:lvl3pPr marL="1485900" indent="-457200">
              <a:spcBef>
                <a:spcPts val="300"/>
              </a:spcBef>
            </a:lvl3pPr>
            <a:lvl4pPr marL="2034539" indent="-548639">
              <a:spcBef>
                <a:spcPts val="300"/>
              </a:spcBef>
            </a:lvl4pPr>
            <a:lvl5pPr marL="2491739" indent="-548639">
              <a:spcBef>
                <a:spcPts val="300"/>
              </a:spcBef>
            </a:lvl5pP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05" name="Title Text"/>
          <p:cNvSpPr txBox="1"/>
          <p:nvPr>
            <p:ph type="title"/>
          </p:nvPr>
        </p:nvSpPr>
        <p:spPr>
          <a:xfrm>
            <a:off x="685800" y="2130425"/>
            <a:ext cx="7772400" cy="1470025"/>
          </a:xfrm>
          <a:prstGeom prst="rect">
            <a:avLst/>
          </a:prstGeom>
        </p:spPr>
        <p:txBody>
          <a:bodyPr>
            <a:normAutofit fontScale="100000" lnSpcReduction="0"/>
          </a:bodyPr>
          <a:lstStyle/>
          <a:p>
            <a:pPr/>
            <a:r>
              <a:t>Title Text</a:t>
            </a:r>
          </a:p>
        </p:txBody>
      </p:sp>
      <p:sp>
        <p:nvSpPr>
          <p:cNvPr id="106" name="Body Level One…"/>
          <p:cNvSpPr txBox="1"/>
          <p:nvPr>
            <p:ph type="body" sz="quarter" idx="1"/>
          </p:nvPr>
        </p:nvSpPr>
        <p:spPr>
          <a:xfrm>
            <a:off x="1371600" y="3886200"/>
            <a:ext cx="6400800" cy="1752600"/>
          </a:xfrm>
          <a:prstGeom prst="rect">
            <a:avLst/>
          </a:prstGeom>
        </p:spPr>
        <p:txBody>
          <a:bodyPr>
            <a:normAutofit fontScale="100000" lnSpcReduction="0"/>
          </a:bodyPr>
          <a:lstStyle>
            <a:lvl1pPr marL="431800" indent="-406400" algn="ctr">
              <a:buClrTx/>
              <a:buSzTx/>
              <a:buFontTx/>
              <a:buNone/>
            </a:lvl1pPr>
            <a:lvl2pPr marL="431800" indent="76200" algn="ctr">
              <a:buClrTx/>
              <a:buSzTx/>
              <a:buFontTx/>
              <a:buNone/>
            </a:lvl2pPr>
            <a:lvl3pPr marL="431800" indent="558800" algn="ctr">
              <a:buClrTx/>
              <a:buSzTx/>
              <a:buFontTx/>
              <a:buNone/>
            </a:lvl3pPr>
            <a:lvl4pPr marL="431800" indent="1041400" algn="ctr">
              <a:buClrTx/>
              <a:buSzTx/>
              <a:buFontTx/>
              <a:buNone/>
            </a:lvl4pPr>
            <a:lvl5pPr marL="431800" indent="14986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ITLE_AND_VERTICAL_TEXT">
    <p:spTree>
      <p:nvGrpSpPr>
        <p:cNvPr id="1" name=""/>
        <p:cNvGrpSpPr/>
        <p:nvPr/>
      </p:nvGrpSpPr>
      <p:grpSpPr>
        <a:xfrm>
          <a:off x="0" y="0"/>
          <a:ext cx="0" cy="0"/>
          <a:chOff x="0" y="0"/>
          <a:chExt cx="0" cy="0"/>
        </a:xfrm>
      </p:grpSpPr>
      <p:sp>
        <p:nvSpPr>
          <p:cNvPr id="19" name="Title Text"/>
          <p:cNvSpPr txBox="1"/>
          <p:nvPr>
            <p:ph type="title"/>
          </p:nvPr>
        </p:nvSpPr>
        <p:spPr>
          <a:xfrm rot="5400000">
            <a:off x="4732337" y="2171700"/>
            <a:ext cx="5851526" cy="2057400"/>
          </a:xfrm>
          <a:prstGeom prst="rect">
            <a:avLst/>
          </a:prstGeom>
        </p:spPr>
        <p:txBody>
          <a:bodyPr>
            <a:normAutofit fontScale="100000" lnSpcReduction="0"/>
          </a:bodyPr>
          <a:lstStyle/>
          <a:p>
            <a:pPr/>
            <a:r>
              <a:t>Title Text</a:t>
            </a:r>
          </a:p>
        </p:txBody>
      </p:sp>
      <p:sp>
        <p:nvSpPr>
          <p:cNvPr id="20" name="Body Level One…"/>
          <p:cNvSpPr txBox="1"/>
          <p:nvPr>
            <p:ph type="body" idx="1"/>
          </p:nvPr>
        </p:nvSpPr>
        <p:spPr>
          <a:xfrm rot="5400000">
            <a:off x="541337" y="190501"/>
            <a:ext cx="5851526" cy="6019801"/>
          </a:xfrm>
          <a:prstGeom prst="rect">
            <a:avLst/>
          </a:prstGeom>
        </p:spPr>
        <p:txBody>
          <a:bodyPr>
            <a:normAutofit fontScale="100000" lnSpcReduction="0"/>
          </a:bodyPr>
          <a:lstStyle>
            <a:lvl1pPr indent="-342900">
              <a:spcBef>
                <a:spcPts val="300"/>
              </a:spcBef>
            </a:lvl1pPr>
            <a:lvl2pPr marL="963385" indent="-391885">
              <a:spcBef>
                <a:spcPts val="300"/>
              </a:spcBef>
            </a:lvl2pPr>
            <a:lvl3pPr marL="1485900" indent="-457200">
              <a:spcBef>
                <a:spcPts val="300"/>
              </a:spcBef>
            </a:lvl3pPr>
            <a:lvl4pPr marL="2034539" indent="-548639">
              <a:spcBef>
                <a:spcPts val="300"/>
              </a:spcBef>
            </a:lvl4pPr>
            <a:lvl5pPr marL="2491739" indent="-548639">
              <a:spcBef>
                <a:spcPts val="300"/>
              </a:spcBef>
            </a:lvl5pPr>
          </a:lstStyle>
          <a:p>
            <a:pPr/>
            <a:r>
              <a:t>Body Level One</a:t>
            </a:r>
          </a:p>
          <a:p>
            <a:pPr lvl="1"/>
            <a:r>
              <a:t>Body Level Two</a:t>
            </a:r>
          </a:p>
          <a:p>
            <a:pPr lvl="2"/>
            <a:r>
              <a:t>Body Level Three</a:t>
            </a:r>
          </a:p>
          <a:p>
            <a:pPr lvl="3"/>
            <a:r>
              <a:t>Body Level Four</a:t>
            </a:r>
          </a:p>
          <a:p>
            <a:pPr lvl="4"/>
            <a:r>
              <a:t>Body Level Five</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EXT">
    <p:spTree>
      <p:nvGrpSpPr>
        <p:cNvPr id="1" name=""/>
        <p:cNvGrpSpPr/>
        <p:nvPr/>
      </p:nvGrpSpPr>
      <p:grpSpPr>
        <a:xfrm>
          <a:off x="0" y="0"/>
          <a:ext cx="0" cy="0"/>
          <a:chOff x="0" y="0"/>
          <a:chExt cx="0" cy="0"/>
        </a:xfrm>
      </p:grpSpPr>
      <p:sp>
        <p:nvSpPr>
          <p:cNvPr id="28" name="Title Text"/>
          <p:cNvSpPr txBox="1"/>
          <p:nvPr>
            <p:ph type="title"/>
          </p:nvPr>
        </p:nvSpPr>
        <p:spPr>
          <a:xfrm>
            <a:off x="457200" y="274636"/>
            <a:ext cx="8229600" cy="1143001"/>
          </a:xfrm>
          <a:prstGeom prst="rect">
            <a:avLst/>
          </a:prstGeom>
        </p:spPr>
        <p:txBody>
          <a:bodyPr>
            <a:normAutofit fontScale="100000" lnSpcReduction="0"/>
          </a:bodyPr>
          <a:lstStyle/>
          <a:p>
            <a:pPr/>
            <a:r>
              <a:t>Title Text</a:t>
            </a:r>
          </a:p>
        </p:txBody>
      </p:sp>
      <p:sp>
        <p:nvSpPr>
          <p:cNvPr id="29" name="Body Level One…"/>
          <p:cNvSpPr txBox="1"/>
          <p:nvPr>
            <p:ph type="body" idx="1"/>
          </p:nvPr>
        </p:nvSpPr>
        <p:spPr>
          <a:xfrm rot="5400000">
            <a:off x="2309018" y="-251619"/>
            <a:ext cx="4525964" cy="8229601"/>
          </a:xfrm>
          <a:prstGeom prst="rect">
            <a:avLst/>
          </a:prstGeom>
        </p:spPr>
        <p:txBody>
          <a:bodyPr>
            <a:normAutofit fontScale="100000" lnSpcReduction="0"/>
          </a:bodyPr>
          <a:lstStyle>
            <a:lvl1pPr indent="-342900">
              <a:spcBef>
                <a:spcPts val="300"/>
              </a:spcBef>
            </a:lvl1pPr>
            <a:lvl2pPr marL="963385" indent="-391885">
              <a:spcBef>
                <a:spcPts val="300"/>
              </a:spcBef>
            </a:lvl2pPr>
            <a:lvl3pPr marL="1485900" indent="-457200">
              <a:spcBef>
                <a:spcPts val="300"/>
              </a:spcBef>
            </a:lvl3pPr>
            <a:lvl4pPr marL="2034539" indent="-548639">
              <a:spcBef>
                <a:spcPts val="300"/>
              </a:spcBef>
            </a:lvl4pPr>
            <a:lvl5pPr marL="2491739" indent="-548639">
              <a:spcBef>
                <a:spcPts val="300"/>
              </a:spcBef>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_WITH_CAPTION_TEXT">
    <p:spTree>
      <p:nvGrpSpPr>
        <p:cNvPr id="1" name=""/>
        <p:cNvGrpSpPr/>
        <p:nvPr/>
      </p:nvGrpSpPr>
      <p:grpSpPr>
        <a:xfrm>
          <a:off x="0" y="0"/>
          <a:ext cx="0" cy="0"/>
          <a:chOff x="0" y="0"/>
          <a:chExt cx="0" cy="0"/>
        </a:xfrm>
      </p:grpSpPr>
      <p:sp>
        <p:nvSpPr>
          <p:cNvPr id="37" name="Title Text"/>
          <p:cNvSpPr txBox="1"/>
          <p:nvPr>
            <p:ph type="title"/>
          </p:nvPr>
        </p:nvSpPr>
        <p:spPr>
          <a:xfrm>
            <a:off x="1792288" y="4800600"/>
            <a:ext cx="5486401" cy="566738"/>
          </a:xfrm>
          <a:prstGeom prst="rect">
            <a:avLst/>
          </a:prstGeom>
        </p:spPr>
        <p:txBody>
          <a:bodyPr anchor="b">
            <a:normAutofit fontScale="100000" lnSpcReduction="0"/>
          </a:bodyPr>
          <a:lstStyle>
            <a:lvl1pPr algn="l">
              <a:defRPr b="1" sz="2000"/>
            </a:lvl1pPr>
          </a:lstStyle>
          <a:p>
            <a:pPr/>
            <a:r>
              <a:t>Title Text</a:t>
            </a:r>
          </a:p>
        </p:txBody>
      </p:sp>
      <p:sp>
        <p:nvSpPr>
          <p:cNvPr id="38" name="Google Shape;34;p5"/>
          <p:cNvSpPr/>
          <p:nvPr>
            <p:ph type="pic" sz="half" idx="13"/>
          </p:nvPr>
        </p:nvSpPr>
        <p:spPr>
          <a:xfrm>
            <a:off x="1792288" y="612775"/>
            <a:ext cx="5486401" cy="4114800"/>
          </a:xfrm>
          <a:prstGeom prst="rect">
            <a:avLst/>
          </a:prstGeom>
        </p:spPr>
        <p:txBody>
          <a:bodyPr lIns="91439" tIns="45719" rIns="91439" bIns="45719"/>
          <a:lstStyle/>
          <a:p>
            <a:pPr/>
          </a:p>
        </p:txBody>
      </p:sp>
      <p:sp>
        <p:nvSpPr>
          <p:cNvPr id="39" name="Body Level One…"/>
          <p:cNvSpPr txBox="1"/>
          <p:nvPr>
            <p:ph type="body" sz="quarter" idx="1"/>
          </p:nvPr>
        </p:nvSpPr>
        <p:spPr>
          <a:xfrm>
            <a:off x="1792288" y="5367337"/>
            <a:ext cx="5486401" cy="804863"/>
          </a:xfrm>
          <a:prstGeom prst="rect">
            <a:avLst/>
          </a:prstGeom>
        </p:spPr>
        <p:txBody>
          <a:bodyPr>
            <a:normAutofit fontScale="100000" lnSpcReduction="0"/>
          </a:bodyPr>
          <a:lstStyle>
            <a:lvl1pPr marL="228600" indent="0">
              <a:spcBef>
                <a:spcPts val="200"/>
              </a:spcBef>
              <a:buClrTx/>
              <a:buSzTx/>
              <a:buFontTx/>
              <a:buNone/>
              <a:defRPr sz="1400"/>
            </a:lvl1pPr>
            <a:lvl2pPr marL="228600" indent="457200">
              <a:spcBef>
                <a:spcPts val="200"/>
              </a:spcBef>
              <a:buClrTx/>
              <a:buSzTx/>
              <a:buFontTx/>
              <a:buNone/>
              <a:defRPr sz="1400"/>
            </a:lvl2pPr>
            <a:lvl3pPr marL="228600" indent="914400">
              <a:spcBef>
                <a:spcPts val="200"/>
              </a:spcBef>
              <a:buClrTx/>
              <a:buSzTx/>
              <a:buFontTx/>
              <a:buNone/>
              <a:defRPr sz="1400"/>
            </a:lvl3pPr>
            <a:lvl4pPr marL="228600" indent="1371600">
              <a:spcBef>
                <a:spcPts val="200"/>
              </a:spcBef>
              <a:buClrTx/>
              <a:buSzTx/>
              <a:buFontTx/>
              <a:buNone/>
              <a:defRPr sz="1400"/>
            </a:lvl4pPr>
            <a:lvl5pPr marL="228600" indent="1828800">
              <a:spcBef>
                <a:spcPts val="200"/>
              </a:spcBef>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_WITH_CAPTION_TEXT">
    <p:spTree>
      <p:nvGrpSpPr>
        <p:cNvPr id="1" name=""/>
        <p:cNvGrpSpPr/>
        <p:nvPr/>
      </p:nvGrpSpPr>
      <p:grpSpPr>
        <a:xfrm>
          <a:off x="0" y="0"/>
          <a:ext cx="0" cy="0"/>
          <a:chOff x="0" y="0"/>
          <a:chExt cx="0" cy="0"/>
        </a:xfrm>
      </p:grpSpPr>
      <p:sp>
        <p:nvSpPr>
          <p:cNvPr id="47" name="Title Text"/>
          <p:cNvSpPr txBox="1"/>
          <p:nvPr>
            <p:ph type="title"/>
          </p:nvPr>
        </p:nvSpPr>
        <p:spPr>
          <a:xfrm>
            <a:off x="457200" y="273050"/>
            <a:ext cx="3008314" cy="1162050"/>
          </a:xfrm>
          <a:prstGeom prst="rect">
            <a:avLst/>
          </a:prstGeom>
        </p:spPr>
        <p:txBody>
          <a:bodyPr anchor="b">
            <a:normAutofit fontScale="100000" lnSpcReduction="0"/>
          </a:bodyPr>
          <a:lstStyle>
            <a:lvl1pPr algn="l">
              <a:defRPr b="1" sz="2000"/>
            </a:lvl1pPr>
          </a:lstStyle>
          <a:p>
            <a:pPr/>
            <a:r>
              <a:t>Title Text</a:t>
            </a:r>
          </a:p>
        </p:txBody>
      </p:sp>
      <p:sp>
        <p:nvSpPr>
          <p:cNvPr id="48" name="Body Level One…"/>
          <p:cNvSpPr txBox="1"/>
          <p:nvPr>
            <p:ph type="body" idx="1"/>
          </p:nvPr>
        </p:nvSpPr>
        <p:spPr>
          <a:xfrm>
            <a:off x="3575050" y="273050"/>
            <a:ext cx="5111750" cy="585311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9" name="Google Shape;42;p6"/>
          <p:cNvSpPr txBox="1"/>
          <p:nvPr>
            <p:ph type="body" sz="half" idx="13"/>
          </p:nvPr>
        </p:nvSpPr>
        <p:spPr>
          <a:xfrm>
            <a:off x="457199" y="1435100"/>
            <a:ext cx="3008315" cy="4691063"/>
          </a:xfrm>
          <a:prstGeom prst="rect">
            <a:avLst/>
          </a:prstGeom>
        </p:spPr>
        <p:txBody>
          <a:bodyPr>
            <a:normAutofit fontScale="100000" lnSpcReduction="0"/>
          </a:bodyPr>
          <a:lstStyle/>
          <a:p>
            <a:pPr marL="228600" indent="0">
              <a:spcBef>
                <a:spcPts val="200"/>
              </a:spcBef>
              <a:buClrTx/>
              <a:buSzTx/>
              <a:buFontTx/>
              <a:buNone/>
              <a:defRPr sz="1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57" name="Title Text"/>
          <p:cNvSpPr txBox="1"/>
          <p:nvPr>
            <p:ph type="title"/>
          </p:nvPr>
        </p:nvSpPr>
        <p:spPr>
          <a:xfrm>
            <a:off x="457200" y="274636"/>
            <a:ext cx="8229600" cy="1143001"/>
          </a:xfrm>
          <a:prstGeom prst="rect">
            <a:avLst/>
          </a:prstGeom>
        </p:spPr>
        <p:txBody>
          <a:bodyPr>
            <a:normAutofit fontScale="100000" lnSpcReduction="0"/>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_WITH_TEXT">
    <p:spTree>
      <p:nvGrpSpPr>
        <p:cNvPr id="1" name=""/>
        <p:cNvGrpSpPr/>
        <p:nvPr/>
      </p:nvGrpSpPr>
      <p:grpSpPr>
        <a:xfrm>
          <a:off x="0" y="0"/>
          <a:ext cx="0" cy="0"/>
          <a:chOff x="0" y="0"/>
          <a:chExt cx="0" cy="0"/>
        </a:xfrm>
      </p:grpSpPr>
      <p:sp>
        <p:nvSpPr>
          <p:cNvPr id="65" name="Title Text"/>
          <p:cNvSpPr txBox="1"/>
          <p:nvPr>
            <p:ph type="title"/>
          </p:nvPr>
        </p:nvSpPr>
        <p:spPr>
          <a:xfrm>
            <a:off x="457200" y="274636"/>
            <a:ext cx="8229600" cy="1143001"/>
          </a:xfrm>
          <a:prstGeom prst="rect">
            <a:avLst/>
          </a:prstGeom>
        </p:spPr>
        <p:txBody>
          <a:bodyPr>
            <a:normAutofit fontScale="100000" lnSpcReduction="0"/>
          </a:bodyPr>
          <a:lstStyle/>
          <a:p>
            <a:pPr/>
            <a:r>
              <a:t>Title Text</a:t>
            </a:r>
          </a:p>
        </p:txBody>
      </p:sp>
      <p:sp>
        <p:nvSpPr>
          <p:cNvPr id="66" name="Body Level One…"/>
          <p:cNvSpPr txBox="1"/>
          <p:nvPr>
            <p:ph type="body" sz="quarter" idx="1"/>
          </p:nvPr>
        </p:nvSpPr>
        <p:spPr>
          <a:xfrm>
            <a:off x="457200" y="1535112"/>
            <a:ext cx="4040188" cy="639763"/>
          </a:xfrm>
          <a:prstGeom prst="rect">
            <a:avLst/>
          </a:prstGeom>
        </p:spPr>
        <p:txBody>
          <a:bodyPr anchor="b">
            <a:normAutofit fontScale="100000" lnSpcReduction="0"/>
          </a:bodyPr>
          <a:lstStyle>
            <a:lvl1pPr marL="228600" indent="0">
              <a:spcBef>
                <a:spcPts val="400"/>
              </a:spcBef>
              <a:buClrTx/>
              <a:buSzTx/>
              <a:buFontTx/>
              <a:buNone/>
              <a:defRPr b="1" sz="2400"/>
            </a:lvl1pPr>
            <a:lvl2pPr marL="228600" indent="457200">
              <a:spcBef>
                <a:spcPts val="400"/>
              </a:spcBef>
              <a:buClrTx/>
              <a:buSzTx/>
              <a:buFontTx/>
              <a:buNone/>
              <a:defRPr b="1" sz="2400"/>
            </a:lvl2pPr>
            <a:lvl3pPr marL="228600" indent="914400">
              <a:spcBef>
                <a:spcPts val="400"/>
              </a:spcBef>
              <a:buClrTx/>
              <a:buSzTx/>
              <a:buFontTx/>
              <a:buNone/>
              <a:defRPr b="1" sz="2400"/>
            </a:lvl3pPr>
            <a:lvl4pPr marL="228600" indent="1371600">
              <a:spcBef>
                <a:spcPts val="400"/>
              </a:spcBef>
              <a:buClrTx/>
              <a:buSzTx/>
              <a:buFontTx/>
              <a:buNone/>
              <a:defRPr b="1" sz="2400"/>
            </a:lvl4pPr>
            <a:lvl5pPr marL="228600" indent="1828800">
              <a:spcBef>
                <a:spcPts val="400"/>
              </a:spcBef>
              <a:buClrTx/>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67" name="Google Shape;54;p8"/>
          <p:cNvSpPr txBox="1"/>
          <p:nvPr>
            <p:ph type="body" sz="half" idx="13"/>
          </p:nvPr>
        </p:nvSpPr>
        <p:spPr>
          <a:xfrm>
            <a:off x="457200" y="2174875"/>
            <a:ext cx="4040188" cy="3951288"/>
          </a:xfrm>
          <a:prstGeom prst="rect">
            <a:avLst/>
          </a:prstGeom>
        </p:spPr>
        <p:txBody>
          <a:bodyPr>
            <a:normAutofit fontScale="100000" lnSpcReduction="0"/>
          </a:bodyPr>
          <a:lstStyle/>
          <a:p>
            <a:pPr indent="-381000">
              <a:spcBef>
                <a:spcPts val="400"/>
              </a:spcBef>
              <a:buSzPts val="2400"/>
              <a:defRPr sz="2400"/>
            </a:pPr>
          </a:p>
        </p:txBody>
      </p:sp>
      <p:sp>
        <p:nvSpPr>
          <p:cNvPr id="68" name="Google Shape;55;p8"/>
          <p:cNvSpPr txBox="1"/>
          <p:nvPr>
            <p:ph type="body" sz="quarter" idx="14"/>
          </p:nvPr>
        </p:nvSpPr>
        <p:spPr>
          <a:xfrm>
            <a:off x="4645025" y="1535112"/>
            <a:ext cx="4041775" cy="639763"/>
          </a:xfrm>
          <a:prstGeom prst="rect">
            <a:avLst/>
          </a:prstGeom>
        </p:spPr>
        <p:txBody>
          <a:bodyPr anchor="b">
            <a:normAutofit fontScale="100000" lnSpcReduction="0"/>
          </a:bodyPr>
          <a:lstStyle/>
          <a:p>
            <a:pPr marL="228600" indent="0">
              <a:spcBef>
                <a:spcPts val="400"/>
              </a:spcBef>
              <a:buClrTx/>
              <a:buSzTx/>
              <a:buFontTx/>
              <a:buNone/>
              <a:defRPr b="1" sz="2400"/>
            </a:pPr>
          </a:p>
        </p:txBody>
      </p:sp>
      <p:sp>
        <p:nvSpPr>
          <p:cNvPr id="69" name="Google Shape;56;p8"/>
          <p:cNvSpPr txBox="1"/>
          <p:nvPr>
            <p:ph type="body" sz="half" idx="15"/>
          </p:nvPr>
        </p:nvSpPr>
        <p:spPr>
          <a:xfrm>
            <a:off x="4645025" y="2174875"/>
            <a:ext cx="4041775" cy="3951288"/>
          </a:xfrm>
          <a:prstGeom prst="rect">
            <a:avLst/>
          </a:prstGeom>
        </p:spPr>
        <p:txBody>
          <a:bodyPr>
            <a:normAutofit fontScale="100000" lnSpcReduction="0"/>
          </a:bodyPr>
          <a:lstStyle/>
          <a:p>
            <a:pPr indent="-381000">
              <a:spcBef>
                <a:spcPts val="400"/>
              </a:spcBef>
              <a:buSzPts val="2400"/>
              <a:defRPr sz="2400"/>
            </a:pP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
    <p:spTree>
      <p:nvGrpSpPr>
        <p:cNvPr id="1" name=""/>
        <p:cNvGrpSpPr/>
        <p:nvPr/>
      </p:nvGrpSpPr>
      <p:grpSpPr>
        <a:xfrm>
          <a:off x="0" y="0"/>
          <a:ext cx="0" cy="0"/>
          <a:chOff x="0" y="0"/>
          <a:chExt cx="0" cy="0"/>
        </a:xfrm>
      </p:grpSpPr>
      <p:sp>
        <p:nvSpPr>
          <p:cNvPr id="77" name="Title Text"/>
          <p:cNvSpPr txBox="1"/>
          <p:nvPr>
            <p:ph type="title"/>
          </p:nvPr>
        </p:nvSpPr>
        <p:spPr>
          <a:xfrm>
            <a:off x="457200" y="274636"/>
            <a:ext cx="8229600" cy="1143001"/>
          </a:xfrm>
          <a:prstGeom prst="rect">
            <a:avLst/>
          </a:prstGeom>
        </p:spPr>
        <p:txBody>
          <a:bodyPr>
            <a:normAutofit fontScale="100000" lnSpcReduction="0"/>
          </a:bodyPr>
          <a:lstStyle/>
          <a:p>
            <a:pPr/>
            <a:r>
              <a:t>Title Text</a:t>
            </a:r>
          </a:p>
        </p:txBody>
      </p:sp>
      <p:sp>
        <p:nvSpPr>
          <p:cNvPr id="78" name="Body Level One…"/>
          <p:cNvSpPr txBox="1"/>
          <p:nvPr>
            <p:ph type="body" sz="half" idx="1"/>
          </p:nvPr>
        </p:nvSpPr>
        <p:spPr>
          <a:xfrm>
            <a:off x="457200" y="1600200"/>
            <a:ext cx="4038600" cy="4525963"/>
          </a:xfrm>
          <a:prstGeom prst="rect">
            <a:avLst/>
          </a:prstGeom>
        </p:spPr>
        <p:txBody>
          <a:bodyPr>
            <a:normAutofit fontScale="100000" lnSpcReduction="0"/>
          </a:bodyPr>
          <a:lstStyle>
            <a:lvl1pPr indent="-406400">
              <a:spcBef>
                <a:spcPts val="500"/>
              </a:spcBef>
              <a:buSzPts val="2800"/>
              <a:defRPr sz="2800"/>
            </a:lvl1pPr>
            <a:lvl2pPr marL="977900" indent="-444500">
              <a:spcBef>
                <a:spcPts val="500"/>
              </a:spcBef>
              <a:buSzPts val="2800"/>
              <a:defRPr sz="2800"/>
            </a:lvl2pPr>
            <a:lvl3pPr marL="1513839" indent="-497839">
              <a:spcBef>
                <a:spcPts val="500"/>
              </a:spcBef>
              <a:buSzPts val="2800"/>
              <a:defRPr sz="2800"/>
            </a:lvl3pPr>
            <a:lvl4pPr marL="2019300" indent="-533400">
              <a:spcBef>
                <a:spcPts val="500"/>
              </a:spcBef>
              <a:buSzPts val="2800"/>
              <a:defRPr sz="2800"/>
            </a:lvl4pPr>
            <a:lvl5pPr marL="2476500" indent="-533400">
              <a:spcBef>
                <a:spcPts val="500"/>
              </a:spcBef>
              <a:buSzPts val="2800"/>
              <a:defRPr sz="2800"/>
            </a:lvl5pPr>
          </a:lstStyle>
          <a:p>
            <a:pPr/>
            <a:r>
              <a:t>Body Level One</a:t>
            </a:r>
          </a:p>
          <a:p>
            <a:pPr lvl="1"/>
            <a:r>
              <a:t>Body Level Two</a:t>
            </a:r>
          </a:p>
          <a:p>
            <a:pPr lvl="2"/>
            <a:r>
              <a:t>Body Level Three</a:t>
            </a:r>
          </a:p>
          <a:p>
            <a:pPr lvl="3"/>
            <a:r>
              <a:t>Body Level Four</a:t>
            </a:r>
          </a:p>
          <a:p>
            <a:pPr lvl="4"/>
            <a:r>
              <a:t>Body Level Five</a:t>
            </a:r>
          </a:p>
        </p:txBody>
      </p:sp>
      <p:sp>
        <p:nvSpPr>
          <p:cNvPr id="79" name="Google Shape;63;p9"/>
          <p:cNvSpPr txBox="1"/>
          <p:nvPr>
            <p:ph type="body" sz="half" idx="13"/>
          </p:nvPr>
        </p:nvSpPr>
        <p:spPr>
          <a:xfrm>
            <a:off x="4648200" y="1600200"/>
            <a:ext cx="4038600" cy="4525963"/>
          </a:xfrm>
          <a:prstGeom prst="rect">
            <a:avLst/>
          </a:prstGeom>
        </p:spPr>
        <p:txBody>
          <a:bodyPr>
            <a:normAutofit fontScale="100000" lnSpcReduction="0"/>
          </a:bodyPr>
          <a:lstStyle/>
          <a:p>
            <a:pPr indent="-406400">
              <a:spcBef>
                <a:spcPts val="500"/>
              </a:spcBef>
              <a:buSzPts val="2800"/>
              <a:defRPr sz="2800"/>
            </a:pP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87" name="Title Text"/>
          <p:cNvSpPr txBox="1"/>
          <p:nvPr>
            <p:ph type="title"/>
          </p:nvPr>
        </p:nvSpPr>
        <p:spPr>
          <a:xfrm>
            <a:off x="722312" y="4406900"/>
            <a:ext cx="7772401" cy="1362075"/>
          </a:xfrm>
          <a:prstGeom prst="rect">
            <a:avLst/>
          </a:prstGeom>
        </p:spPr>
        <p:txBody>
          <a:bodyPr anchor="t">
            <a:normAutofit fontScale="100000" lnSpcReduction="0"/>
          </a:bodyPr>
          <a:lstStyle>
            <a:lvl1pPr algn="l">
              <a:defRPr b="1" sz="4000"/>
            </a:lvl1pPr>
          </a:lstStyle>
          <a:p>
            <a:pPr/>
            <a:r>
              <a:t>Title Text</a:t>
            </a:r>
          </a:p>
        </p:txBody>
      </p:sp>
      <p:sp>
        <p:nvSpPr>
          <p:cNvPr id="88" name="Body Level One…"/>
          <p:cNvSpPr txBox="1"/>
          <p:nvPr>
            <p:ph type="body" sz="quarter" idx="1"/>
          </p:nvPr>
        </p:nvSpPr>
        <p:spPr>
          <a:xfrm>
            <a:off x="722312" y="2906713"/>
            <a:ext cx="7772401" cy="1500188"/>
          </a:xfrm>
          <a:prstGeom prst="rect">
            <a:avLst/>
          </a:prstGeom>
        </p:spPr>
        <p:txBody>
          <a:bodyPr anchor="b">
            <a:normAutofit fontScale="100000" lnSpcReduction="0"/>
          </a:bodyPr>
          <a:lstStyle>
            <a:lvl1pPr marL="228600" indent="0">
              <a:spcBef>
                <a:spcPts val="400"/>
              </a:spcBef>
              <a:buClrTx/>
              <a:buSzTx/>
              <a:buFontTx/>
              <a:buNone/>
              <a:defRPr sz="2000"/>
            </a:lvl1pPr>
            <a:lvl2pPr marL="228600" indent="457200">
              <a:spcBef>
                <a:spcPts val="400"/>
              </a:spcBef>
              <a:buClrTx/>
              <a:buSzTx/>
              <a:buFontTx/>
              <a:buNone/>
              <a:defRPr sz="2000"/>
            </a:lvl2pPr>
            <a:lvl3pPr marL="228600" indent="914400">
              <a:spcBef>
                <a:spcPts val="400"/>
              </a:spcBef>
              <a:buClrTx/>
              <a:buSzTx/>
              <a:buFontTx/>
              <a:buNone/>
              <a:defRPr sz="2000"/>
            </a:lvl3pPr>
            <a:lvl4pPr marL="228600" indent="1371600">
              <a:spcBef>
                <a:spcPts val="400"/>
              </a:spcBef>
              <a:buClrTx/>
              <a:buSzTx/>
              <a:buFontTx/>
              <a:buNone/>
              <a:defRPr sz="2000"/>
            </a:lvl4pPr>
            <a:lvl5pPr marL="228600" indent="1828800">
              <a:spcBef>
                <a:spcPts val="400"/>
              </a:spcBef>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pic>
        <p:nvPicPr>
          <p:cNvPr id="2" name="Google Shape;15;p1" descr="Google Shape;15;p1"/>
          <p:cNvPicPr>
            <a:picLocks noChangeAspect="1"/>
          </p:cNvPicPr>
          <p:nvPr/>
        </p:nvPicPr>
        <p:blipFill>
          <a:blip r:embed="rId2">
            <a:extLst/>
          </a:blip>
          <a:stretch>
            <a:fillRect/>
          </a:stretch>
        </p:blipFill>
        <p:spPr>
          <a:xfrm>
            <a:off x="1587" y="6229350"/>
            <a:ext cx="9142412" cy="628650"/>
          </a:xfrm>
          <a:prstGeom prst="rect">
            <a:avLst/>
          </a:prstGeom>
          <a:ln w="12700">
            <a:miter lim="400000"/>
          </a:ln>
        </p:spPr>
      </p:pic>
      <p:sp>
        <p:nvSpPr>
          <p:cNvPr id="3" name="Title Text"/>
          <p:cNvSpPr txBox="1"/>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lstStyle/>
          <a:p>
            <a:pPr/>
            <a:r>
              <a:t>Title Text</a:t>
            </a:r>
          </a:p>
        </p:txBody>
      </p:sp>
      <p:sp>
        <p:nvSpPr>
          <p:cNvPr id="4"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8384932" y="6245225"/>
            <a:ext cx="301868" cy="288784"/>
          </a:xfrm>
          <a:prstGeom prst="rect">
            <a:avLst/>
          </a:prstGeom>
          <a:ln w="12700">
            <a:miter lim="400000"/>
          </a:ln>
        </p:spPr>
        <p:txBody>
          <a:bodyPr wrap="none" lIns="45699" tIns="45699" rIns="45699" bIns="45699">
            <a:spAutoFit/>
          </a:bodyPr>
          <a:lstStyle>
            <a:lvl1pPr algn="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Arial"/>
        </a:defRPr>
      </a:lvl9pPr>
    </p:titleStyle>
    <p:bodyStyle>
      <a:lvl1pPr marL="457200" marR="0" indent="-431800" algn="l" defTabSz="914400" rtl="0" latinLnBrk="0">
        <a:lnSpc>
          <a:spcPct val="100000"/>
        </a:lnSpc>
        <a:spcBef>
          <a:spcPts val="600"/>
        </a:spcBef>
        <a:spcAft>
          <a:spcPts val="0"/>
        </a:spcAft>
        <a:buClr>
          <a:srgbClr val="000000"/>
        </a:buClr>
        <a:buSzPts val="3200"/>
        <a:buFont typeface="Arial"/>
        <a:buChar char="•"/>
        <a:tabLst/>
        <a:defRPr b="0" baseline="0" cap="none" i="0" spc="0" strike="noStrike" sz="3200" u="none">
          <a:ln>
            <a:noFill/>
          </a:ln>
          <a:solidFill>
            <a:srgbClr val="000000"/>
          </a:solidFill>
          <a:uFillTx/>
          <a:latin typeface="+mj-lt"/>
          <a:ea typeface="+mj-ea"/>
          <a:cs typeface="+mj-cs"/>
          <a:sym typeface="Arial"/>
        </a:defRPr>
      </a:lvl1pPr>
      <a:lvl2pPr marL="972457" marR="0" indent="-464457" algn="l" defTabSz="914400" rtl="0" latinLnBrk="0">
        <a:lnSpc>
          <a:spcPct val="100000"/>
        </a:lnSpc>
        <a:spcBef>
          <a:spcPts val="600"/>
        </a:spcBef>
        <a:spcAft>
          <a:spcPts val="0"/>
        </a:spcAft>
        <a:buClr>
          <a:srgbClr val="000000"/>
        </a:buClr>
        <a:buSzPts val="3200"/>
        <a:buFont typeface="Arial"/>
        <a:buChar char="–"/>
        <a:tabLst/>
        <a:defRPr b="0" baseline="0" cap="none" i="0" spc="0" strike="noStrike" sz="3200" u="none">
          <a:ln>
            <a:noFill/>
          </a:ln>
          <a:solidFill>
            <a:srgbClr val="000000"/>
          </a:solidFill>
          <a:uFillTx/>
          <a:latin typeface="+mj-lt"/>
          <a:ea typeface="+mj-ea"/>
          <a:cs typeface="+mj-cs"/>
          <a:sym typeface="Arial"/>
        </a:defRPr>
      </a:lvl2pPr>
      <a:lvl3pPr marL="1498600" marR="0" indent="-508000" algn="l" defTabSz="914400" rtl="0" latinLnBrk="0">
        <a:lnSpc>
          <a:spcPct val="100000"/>
        </a:lnSpc>
        <a:spcBef>
          <a:spcPts val="600"/>
        </a:spcBef>
        <a:spcAft>
          <a:spcPts val="0"/>
        </a:spcAft>
        <a:buClr>
          <a:srgbClr val="000000"/>
        </a:buClr>
        <a:buSzPts val="3200"/>
        <a:buFont typeface="Arial"/>
        <a:buChar char="•"/>
        <a:tabLst/>
        <a:defRPr b="0" baseline="0" cap="none" i="0" spc="0" strike="noStrike" sz="3200" u="none">
          <a:ln>
            <a:noFill/>
          </a:ln>
          <a:solidFill>
            <a:srgbClr val="000000"/>
          </a:solidFill>
          <a:uFillTx/>
          <a:latin typeface="+mj-lt"/>
          <a:ea typeface="+mj-ea"/>
          <a:cs typeface="+mj-cs"/>
          <a:sym typeface="Arial"/>
        </a:defRPr>
      </a:lvl3pPr>
      <a:lvl4pPr marL="2042160" marR="0" indent="-568960" algn="l" defTabSz="914400" rtl="0" latinLnBrk="0">
        <a:lnSpc>
          <a:spcPct val="100000"/>
        </a:lnSpc>
        <a:spcBef>
          <a:spcPts val="600"/>
        </a:spcBef>
        <a:spcAft>
          <a:spcPts val="0"/>
        </a:spcAft>
        <a:buClr>
          <a:srgbClr val="000000"/>
        </a:buClr>
        <a:buSzPts val="3200"/>
        <a:buFont typeface="Arial"/>
        <a:buChar char="–"/>
        <a:tabLst/>
        <a:defRPr b="0" baseline="0" cap="none" i="0" spc="0" strike="noStrike" sz="3200" u="none">
          <a:ln>
            <a:noFill/>
          </a:ln>
          <a:solidFill>
            <a:srgbClr val="000000"/>
          </a:solidFill>
          <a:uFillTx/>
          <a:latin typeface="+mj-lt"/>
          <a:ea typeface="+mj-ea"/>
          <a:cs typeface="+mj-cs"/>
          <a:sym typeface="Arial"/>
        </a:defRPr>
      </a:lvl4pPr>
      <a:lvl5pPr marL="2499360" marR="0" indent="-568960" algn="l" defTabSz="914400" rtl="0" latinLnBrk="0">
        <a:lnSpc>
          <a:spcPct val="100000"/>
        </a:lnSpc>
        <a:spcBef>
          <a:spcPts val="600"/>
        </a:spcBef>
        <a:spcAft>
          <a:spcPts val="0"/>
        </a:spcAft>
        <a:buClr>
          <a:srgbClr val="000000"/>
        </a:buClr>
        <a:buSzPts val="3200"/>
        <a:buFont typeface="Arial"/>
        <a:buChar char="»"/>
        <a:tabLst/>
        <a:defRPr b="0" baseline="0" cap="none" i="0" spc="0" strike="noStrike" sz="3200" u="none">
          <a:ln>
            <a:noFill/>
          </a:ln>
          <a:solidFill>
            <a:srgbClr val="000000"/>
          </a:solidFill>
          <a:uFillTx/>
          <a:latin typeface="+mj-lt"/>
          <a:ea typeface="+mj-ea"/>
          <a:cs typeface="+mj-cs"/>
          <a:sym typeface="Arial"/>
        </a:defRPr>
      </a:lvl5pPr>
      <a:lvl6pPr marL="2956560" marR="0" indent="-568960" algn="l" defTabSz="914400" rtl="0" latinLnBrk="0">
        <a:lnSpc>
          <a:spcPct val="100000"/>
        </a:lnSpc>
        <a:spcBef>
          <a:spcPts val="600"/>
        </a:spcBef>
        <a:spcAft>
          <a:spcPts val="0"/>
        </a:spcAft>
        <a:buClr>
          <a:srgbClr val="000000"/>
        </a:buClr>
        <a:buSzPts val="3200"/>
        <a:buFont typeface="Arial"/>
        <a:buChar char="»"/>
        <a:tabLst/>
        <a:defRPr b="0" baseline="0" cap="none" i="0" spc="0" strike="noStrike" sz="3200" u="none">
          <a:ln>
            <a:noFill/>
          </a:ln>
          <a:solidFill>
            <a:srgbClr val="000000"/>
          </a:solidFill>
          <a:uFillTx/>
          <a:latin typeface="+mj-lt"/>
          <a:ea typeface="+mj-ea"/>
          <a:cs typeface="+mj-cs"/>
          <a:sym typeface="Arial"/>
        </a:defRPr>
      </a:lvl6pPr>
      <a:lvl7pPr marL="3413759" marR="0" indent="-568959" algn="l" defTabSz="914400" rtl="0" latinLnBrk="0">
        <a:lnSpc>
          <a:spcPct val="100000"/>
        </a:lnSpc>
        <a:spcBef>
          <a:spcPts val="600"/>
        </a:spcBef>
        <a:spcAft>
          <a:spcPts val="0"/>
        </a:spcAft>
        <a:buClr>
          <a:srgbClr val="000000"/>
        </a:buClr>
        <a:buSzPts val="3200"/>
        <a:buFont typeface="Arial"/>
        <a:buChar char="»"/>
        <a:tabLst/>
        <a:defRPr b="0" baseline="0" cap="none" i="0" spc="0" strike="noStrike" sz="3200" u="none">
          <a:ln>
            <a:noFill/>
          </a:ln>
          <a:solidFill>
            <a:srgbClr val="000000"/>
          </a:solidFill>
          <a:uFillTx/>
          <a:latin typeface="+mj-lt"/>
          <a:ea typeface="+mj-ea"/>
          <a:cs typeface="+mj-cs"/>
          <a:sym typeface="Arial"/>
        </a:defRPr>
      </a:lvl7pPr>
      <a:lvl8pPr marL="3870959" marR="0" indent="-568959" algn="l" defTabSz="914400" rtl="0" latinLnBrk="0">
        <a:lnSpc>
          <a:spcPct val="100000"/>
        </a:lnSpc>
        <a:spcBef>
          <a:spcPts val="600"/>
        </a:spcBef>
        <a:spcAft>
          <a:spcPts val="0"/>
        </a:spcAft>
        <a:buClr>
          <a:srgbClr val="000000"/>
        </a:buClr>
        <a:buSzPts val="3200"/>
        <a:buFont typeface="Arial"/>
        <a:buChar char="»"/>
        <a:tabLst/>
        <a:defRPr b="0" baseline="0" cap="none" i="0" spc="0" strike="noStrike" sz="3200" u="none">
          <a:ln>
            <a:noFill/>
          </a:ln>
          <a:solidFill>
            <a:srgbClr val="000000"/>
          </a:solidFill>
          <a:uFillTx/>
          <a:latin typeface="+mj-lt"/>
          <a:ea typeface="+mj-ea"/>
          <a:cs typeface="+mj-cs"/>
          <a:sym typeface="Arial"/>
        </a:defRPr>
      </a:lvl8pPr>
      <a:lvl9pPr marL="4328159" marR="0" indent="-568959" algn="l" defTabSz="914400" rtl="0" latinLnBrk="0">
        <a:lnSpc>
          <a:spcPct val="100000"/>
        </a:lnSpc>
        <a:spcBef>
          <a:spcPts val="600"/>
        </a:spcBef>
        <a:spcAft>
          <a:spcPts val="0"/>
        </a:spcAft>
        <a:buClr>
          <a:srgbClr val="000000"/>
        </a:buClr>
        <a:buSzPts val="3200"/>
        <a:buFont typeface="Arial"/>
        <a:buChar char="»"/>
        <a:tabLst/>
        <a:defRPr b="0" baseline="0" cap="none" i="0" spc="0" strike="noStrike" sz="3200" u="none">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 Id="rId3" Type="http://schemas.openxmlformats.org/officeDocument/2006/relationships/image" Target="../media/image2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3.png"/><Relationship Id="rId3" Type="http://schemas.openxmlformats.org/officeDocument/2006/relationships/image" Target="../media/image2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5.png"/><Relationship Id="rId3" Type="http://schemas.openxmlformats.org/officeDocument/2006/relationships/image" Target="../media/image26.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7.png"/><Relationship Id="rId3" Type="http://schemas.openxmlformats.org/officeDocument/2006/relationships/image" Target="../media/image28.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9.png"/><Relationship Id="rId3" Type="http://schemas.openxmlformats.org/officeDocument/2006/relationships/image" Target="../media/image30.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1.png"/><Relationship Id="rId3" Type="http://schemas.openxmlformats.org/officeDocument/2006/relationships/image" Target="../media/image3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3.png"/><Relationship Id="rId3" Type="http://schemas.openxmlformats.org/officeDocument/2006/relationships/image" Target="../media/image3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5.png"/><Relationship Id="rId3" Type="http://schemas.openxmlformats.org/officeDocument/2006/relationships/image" Target="../media/image36.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7.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3.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 Id="rId3" Type="http://schemas.openxmlformats.org/officeDocument/2006/relationships/image" Target="../media/image45.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Google Shape;89;p13"/>
          <p:cNvSpPr txBox="1"/>
          <p:nvPr/>
        </p:nvSpPr>
        <p:spPr>
          <a:xfrm>
            <a:off x="352049" y="760659"/>
            <a:ext cx="8439902" cy="334363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lnSpc>
                <a:spcPct val="115000"/>
              </a:lnSpc>
              <a:defRPr b="1" sz="4800">
                <a:solidFill>
                  <a:srgbClr val="004890"/>
                </a:solidFill>
                <a:latin typeface="Helvetica Neue"/>
                <a:ea typeface="Helvetica Neue"/>
                <a:cs typeface="Helvetica Neue"/>
                <a:sym typeface="Helvetica Neue"/>
              </a:defRPr>
            </a:lvl1pPr>
          </a:lstStyle>
          <a:p>
            <a:pPr/>
            <a:r>
              <a:t>MOOCversity – Deep Learning based Dropout Prediction in MOOCs over Weeks</a:t>
            </a:r>
          </a:p>
        </p:txBody>
      </p:sp>
      <p:sp>
        <p:nvSpPr>
          <p:cNvPr id="117" name="Google Shape;90;p13"/>
          <p:cNvSpPr txBox="1"/>
          <p:nvPr/>
        </p:nvSpPr>
        <p:spPr>
          <a:xfrm>
            <a:off x="444500" y="4746885"/>
            <a:ext cx="4464050" cy="15074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sz="1800">
                <a:latin typeface="Helvetica Neue"/>
                <a:ea typeface="Helvetica Neue"/>
                <a:cs typeface="Helvetica Neue"/>
                <a:sym typeface="Helvetica Neue"/>
              </a:defRPr>
            </a:pPr>
            <a:r>
              <a:t>By</a:t>
            </a:r>
          </a:p>
          <a:p>
            <a:pPr>
              <a:defRPr sz="1800">
                <a:latin typeface="Helvetica Neue"/>
                <a:ea typeface="Helvetica Neue"/>
                <a:cs typeface="Helvetica Neue"/>
                <a:sym typeface="Helvetica Neue"/>
              </a:defRPr>
            </a:pPr>
          </a:p>
          <a:p>
            <a:pPr>
              <a:defRPr b="1" sz="1800">
                <a:solidFill>
                  <a:srgbClr val="004890"/>
                </a:solidFill>
                <a:latin typeface="Helvetica Neue"/>
                <a:ea typeface="Helvetica Neue"/>
                <a:cs typeface="Helvetica Neue"/>
                <a:sym typeface="Helvetica Neue"/>
              </a:defRPr>
            </a:pPr>
            <a:r>
              <a:t>Raghul S </a:t>
            </a:r>
            <a:endParaRPr b="0">
              <a:solidFill>
                <a:srgbClr val="000000"/>
              </a:solidFill>
            </a:endParaRPr>
          </a:p>
          <a:p>
            <a:pPr>
              <a:defRPr b="1" sz="1800">
                <a:solidFill>
                  <a:srgbClr val="004890"/>
                </a:solidFill>
                <a:latin typeface="Helvetica Neue"/>
                <a:ea typeface="Helvetica Neue"/>
                <a:cs typeface="Helvetica Neue"/>
                <a:sym typeface="Helvetica Neue"/>
              </a:defRPr>
            </a:pPr>
            <a:r>
              <a:t>Vignesh M</a:t>
            </a:r>
            <a:endParaRPr b="0">
              <a:solidFill>
                <a:srgbClr val="000000"/>
              </a:solidFill>
            </a:endParaRPr>
          </a:p>
          <a:p>
            <a:pPr>
              <a:defRPr sz="1800">
                <a:latin typeface="Helvetica Neue"/>
                <a:ea typeface="Helvetica Neue"/>
                <a:cs typeface="Helvetica Neue"/>
                <a:sym typeface="Helvetica Neue"/>
              </a:defRPr>
            </a:pPr>
            <a:r>
              <a:t>		</a:t>
            </a:r>
          </a:p>
        </p:txBody>
      </p:sp>
      <p:sp>
        <p:nvSpPr>
          <p:cNvPr id="118" name="Google Shape;91;p13"/>
          <p:cNvSpPr txBox="1"/>
          <p:nvPr/>
        </p:nvSpPr>
        <p:spPr>
          <a:xfrm>
            <a:off x="5389824" y="5045874"/>
            <a:ext cx="2665501" cy="90942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sz="1800">
                <a:latin typeface="Helvetica Neue"/>
                <a:ea typeface="Helvetica Neue"/>
                <a:cs typeface="Helvetica Neue"/>
                <a:sym typeface="Helvetica Neue"/>
              </a:defRPr>
            </a:pPr>
            <a:r>
              <a:t>Guided By</a:t>
            </a:r>
          </a:p>
          <a:p>
            <a:pPr>
              <a:defRPr sz="1800">
                <a:solidFill>
                  <a:srgbClr val="004890"/>
                </a:solidFill>
                <a:latin typeface="Helvetica Neue"/>
                <a:ea typeface="Helvetica Neue"/>
                <a:cs typeface="Helvetica Neue"/>
                <a:sym typeface="Helvetica Neue"/>
              </a:defRPr>
            </a:pPr>
            <a:r>
              <a:t> </a:t>
            </a:r>
          </a:p>
          <a:p>
            <a:pPr>
              <a:defRPr b="1" sz="1800">
                <a:solidFill>
                  <a:srgbClr val="004890"/>
                </a:solidFill>
              </a:defRPr>
            </a:pPr>
            <a:r>
              <a:t>Dr. N. Bhalaji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Google Shape;153;p22"/>
          <p:cNvSpPr txBox="1"/>
          <p:nvPr/>
        </p:nvSpPr>
        <p:spPr>
          <a:xfrm>
            <a:off x="457200" y="2362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Feature Importance</a:t>
            </a:r>
          </a:p>
        </p:txBody>
      </p:sp>
      <p:pic>
        <p:nvPicPr>
          <p:cNvPr id="146" name="Google Shape;154;p22" descr="Google Shape;154;p22"/>
          <p:cNvPicPr>
            <a:picLocks noChangeAspect="1"/>
          </p:cNvPicPr>
          <p:nvPr/>
        </p:nvPicPr>
        <p:blipFill>
          <a:blip r:embed="rId2">
            <a:extLst/>
          </a:blip>
          <a:stretch>
            <a:fillRect/>
          </a:stretch>
        </p:blipFill>
        <p:spPr>
          <a:xfrm>
            <a:off x="914400" y="1143049"/>
            <a:ext cx="7488677" cy="512630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Google Shape;160;p23"/>
          <p:cNvSpPr txBox="1"/>
          <p:nvPr/>
        </p:nvSpPr>
        <p:spPr>
          <a:xfrm>
            <a:off x="457200" y="2362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Correlation Matrix</a:t>
            </a:r>
          </a:p>
        </p:txBody>
      </p:sp>
      <p:pic>
        <p:nvPicPr>
          <p:cNvPr id="149" name="Google Shape;161;p23" descr="Google Shape;161;p23"/>
          <p:cNvPicPr>
            <a:picLocks noChangeAspect="1"/>
          </p:cNvPicPr>
          <p:nvPr/>
        </p:nvPicPr>
        <p:blipFill>
          <a:blip r:embed="rId2">
            <a:extLst/>
          </a:blip>
          <a:srcRect l="13868" t="17129" r="30719" b="0"/>
          <a:stretch>
            <a:fillRect/>
          </a:stretch>
        </p:blipFill>
        <p:spPr>
          <a:xfrm>
            <a:off x="1446000" y="1266874"/>
            <a:ext cx="5633500" cy="516727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Google Shape;167;p24"/>
          <p:cNvSpPr txBox="1"/>
          <p:nvPr/>
        </p:nvSpPr>
        <p:spPr>
          <a:xfrm>
            <a:off x="457200" y="2362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Features</a:t>
            </a:r>
          </a:p>
        </p:txBody>
      </p:sp>
      <p:sp>
        <p:nvSpPr>
          <p:cNvPr id="152" name="Google Shape;168;p24"/>
          <p:cNvSpPr txBox="1"/>
          <p:nvPr/>
        </p:nvSpPr>
        <p:spPr>
          <a:xfrm>
            <a:off x="606375" y="1243274"/>
            <a:ext cx="8229601" cy="492078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68300">
              <a:buClr>
                <a:srgbClr val="000000"/>
              </a:buClr>
              <a:buSzPts val="2200"/>
              <a:buFont typeface="Times New Roman"/>
              <a:buChar char="●"/>
              <a:defRPr sz="2200">
                <a:latin typeface="Times New Roman"/>
                <a:ea typeface="Times New Roman"/>
                <a:cs typeface="Times New Roman"/>
                <a:sym typeface="Times New Roman"/>
              </a:defRPr>
            </a:pPr>
            <a:r>
              <a:t>After performing feature engineering, the best features chosen are:</a:t>
            </a:r>
          </a:p>
          <a:p>
            <a:pPr marL="457200" indent="-368300">
              <a:spcBef>
                <a:spcPts val="1000"/>
              </a:spcBef>
              <a:buClr>
                <a:srgbClr val="000000"/>
              </a:buClr>
              <a:buSzPts val="2200"/>
              <a:buAutoNum type="arabicPeriod" startAt="1"/>
              <a:defRPr b="1" sz="2200">
                <a:latin typeface="Times New Roman"/>
                <a:ea typeface="Times New Roman"/>
                <a:cs typeface="Times New Roman"/>
                <a:sym typeface="Times New Roman"/>
              </a:defRPr>
            </a:pPr>
            <a:r>
              <a:t>Viewed</a:t>
            </a:r>
            <a:r>
              <a:rPr b="0"/>
              <a:t> - A binary valued feature which specifies whether the particular week lecture has been viewed or not.</a:t>
            </a:r>
          </a:p>
          <a:p>
            <a:pPr marL="457200" indent="-368300">
              <a:buClr>
                <a:srgbClr val="000000"/>
              </a:buClr>
              <a:buSzPts val="2200"/>
              <a:buAutoNum type="arabicPeriod" startAt="1"/>
              <a:defRPr b="1" sz="2200">
                <a:latin typeface="Times New Roman"/>
                <a:ea typeface="Times New Roman"/>
                <a:cs typeface="Times New Roman"/>
                <a:sym typeface="Times New Roman"/>
              </a:defRPr>
            </a:pPr>
            <a:r>
              <a:t>Explored</a:t>
            </a:r>
            <a:r>
              <a:rPr b="0"/>
              <a:t> - A binary valued feature which is set to 1 if more than 50% of the week’s content has been explored.</a:t>
            </a:r>
          </a:p>
          <a:p>
            <a:pPr marL="457200" indent="-368300">
              <a:buClr>
                <a:srgbClr val="000000"/>
              </a:buClr>
              <a:buSzPts val="2200"/>
              <a:buAutoNum type="arabicPeriod" startAt="1"/>
              <a:defRPr b="1" sz="2200">
                <a:latin typeface="Times New Roman"/>
                <a:ea typeface="Times New Roman"/>
                <a:cs typeface="Times New Roman"/>
                <a:sym typeface="Times New Roman"/>
              </a:defRPr>
            </a:pPr>
            <a:r>
              <a:t>Grade</a:t>
            </a:r>
            <a:r>
              <a:rPr b="0"/>
              <a:t> - Value of grade obtained in that particular week. Value ranges from (0 to 1).</a:t>
            </a:r>
          </a:p>
          <a:p>
            <a:pPr marL="457200" indent="-368300">
              <a:buClr>
                <a:srgbClr val="000000"/>
              </a:buClr>
              <a:buSzPts val="2200"/>
              <a:buAutoNum type="arabicPeriod" startAt="1"/>
              <a:defRPr b="1" sz="2200">
                <a:latin typeface="Times New Roman"/>
                <a:ea typeface="Times New Roman"/>
                <a:cs typeface="Times New Roman"/>
                <a:sym typeface="Times New Roman"/>
              </a:defRPr>
            </a:pPr>
            <a:r>
              <a:t>Nevents</a:t>
            </a:r>
            <a:r>
              <a:rPr b="0"/>
              <a:t> - Specifies number of events performed in that particular course page including pausing and playing videos, quiz activities, page navigations, forum posts etc.</a:t>
            </a:r>
          </a:p>
          <a:p>
            <a:pPr marL="457200" indent="-368300">
              <a:buClr>
                <a:srgbClr val="000000"/>
              </a:buClr>
              <a:buSzPts val="2200"/>
              <a:buAutoNum type="arabicPeriod" startAt="1"/>
              <a:defRPr b="1" sz="2200">
                <a:latin typeface="Times New Roman"/>
                <a:ea typeface="Times New Roman"/>
                <a:cs typeface="Times New Roman"/>
                <a:sym typeface="Times New Roman"/>
              </a:defRPr>
            </a:pPr>
            <a:r>
              <a:t>Ndays_act</a:t>
            </a:r>
            <a:r>
              <a:rPr b="0"/>
              <a:t> - Specifies number of days the student has been active in that particular week lecture. </a:t>
            </a:r>
          </a:p>
          <a:p>
            <a:pPr marL="457200" indent="-368300">
              <a:buClr>
                <a:srgbClr val="000000"/>
              </a:buClr>
              <a:buSzPts val="2200"/>
              <a:buAutoNum type="arabicPeriod" startAt="1"/>
              <a:defRPr b="1" sz="2200">
                <a:latin typeface="Times New Roman"/>
                <a:ea typeface="Times New Roman"/>
                <a:cs typeface="Times New Roman"/>
                <a:sym typeface="Times New Roman"/>
              </a:defRPr>
            </a:pPr>
            <a:r>
              <a:t>LoE_DI</a:t>
            </a:r>
            <a:r>
              <a:rPr b="0"/>
              <a:t> - Categorical feature which has information about the highest level of education of every course taker.</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Google Shape;175;p25"/>
          <p:cNvSpPr txBox="1"/>
          <p:nvPr/>
        </p:nvSpPr>
        <p:spPr>
          <a:xfrm>
            <a:off x="457200" y="6172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Features</a:t>
            </a:r>
          </a:p>
        </p:txBody>
      </p:sp>
      <p:sp>
        <p:nvSpPr>
          <p:cNvPr id="155" name="Google Shape;176;p25"/>
          <p:cNvSpPr txBox="1"/>
          <p:nvPr/>
        </p:nvSpPr>
        <p:spPr>
          <a:xfrm>
            <a:off x="565950" y="1633549"/>
            <a:ext cx="8057099" cy="281258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68300">
              <a:buClr>
                <a:srgbClr val="000000"/>
              </a:buClr>
              <a:buSzPts val="2200"/>
              <a:buFont typeface="Times New Roman"/>
              <a:buChar char="❖"/>
              <a:defRPr b="1" sz="2200">
                <a:latin typeface="Times New Roman"/>
                <a:ea typeface="Times New Roman"/>
                <a:cs typeface="Times New Roman"/>
                <a:sym typeface="Times New Roman"/>
              </a:defRPr>
            </a:pPr>
            <a:r>
              <a:t>Nplay_videos</a:t>
            </a:r>
            <a:r>
              <a:rPr b="0"/>
              <a:t> - Specifies number of seconds the video has been played. </a:t>
            </a:r>
          </a:p>
          <a:p>
            <a:pPr marL="457200" indent="-368300">
              <a:buClr>
                <a:srgbClr val="000000"/>
              </a:buClr>
              <a:buSzPts val="2200"/>
              <a:buFont typeface="Times New Roman"/>
              <a:buChar char="❖"/>
              <a:defRPr b="1" sz="2200">
                <a:latin typeface="Times New Roman"/>
                <a:ea typeface="Times New Roman"/>
                <a:cs typeface="Times New Roman"/>
                <a:sym typeface="Times New Roman"/>
              </a:defRPr>
            </a:pPr>
            <a:r>
              <a:t>Nchapters</a:t>
            </a:r>
            <a:r>
              <a:rPr b="0"/>
              <a:t> - Specifies number of chapters viewed in that particular week lecture.</a:t>
            </a:r>
          </a:p>
          <a:p>
            <a:pPr marL="457200" indent="-368300">
              <a:buClr>
                <a:srgbClr val="000000"/>
              </a:buClr>
              <a:buSzPts val="2200"/>
              <a:buFont typeface="Times New Roman"/>
              <a:buChar char="❖"/>
              <a:defRPr b="1" sz="2200">
                <a:latin typeface="Times New Roman"/>
                <a:ea typeface="Times New Roman"/>
                <a:cs typeface="Times New Roman"/>
                <a:sym typeface="Times New Roman"/>
              </a:defRPr>
            </a:pPr>
            <a:r>
              <a:t>Last event date</a:t>
            </a:r>
            <a:r>
              <a:rPr b="0"/>
              <a:t> - Specifies the last date of accessing the weeks’ course content. Value is converted into timestamp. </a:t>
            </a:r>
          </a:p>
          <a:p>
            <a:pPr marL="457200" indent="-368300">
              <a:buClr>
                <a:srgbClr val="000000"/>
              </a:buClr>
              <a:buSzPts val="2200"/>
              <a:buFont typeface="Times New Roman"/>
              <a:buChar char="❖"/>
              <a:defRPr b="1" sz="2200">
                <a:latin typeface="Times New Roman"/>
                <a:ea typeface="Times New Roman"/>
                <a:cs typeface="Times New Roman"/>
                <a:sym typeface="Times New Roman"/>
              </a:defRPr>
            </a:pPr>
            <a:r>
              <a:t>Completed_or_Not</a:t>
            </a:r>
            <a:r>
              <a:rPr b="0"/>
              <a:t> - The binary class that specifies if every student has completed the particular week lecture.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Google Shape;182;p26"/>
          <p:cNvSpPr txBox="1"/>
          <p:nvPr/>
        </p:nvSpPr>
        <p:spPr>
          <a:xfrm>
            <a:off x="457200" y="4648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Data Preprocessing</a:t>
            </a:r>
          </a:p>
        </p:txBody>
      </p:sp>
      <p:sp>
        <p:nvSpPr>
          <p:cNvPr id="158" name="Google Shape;183;p26"/>
          <p:cNvSpPr txBox="1"/>
          <p:nvPr/>
        </p:nvSpPr>
        <p:spPr>
          <a:xfrm>
            <a:off x="460775" y="1465949"/>
            <a:ext cx="8103301" cy="451438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just">
              <a:defRPr sz="2200">
                <a:latin typeface="Times New Roman"/>
                <a:ea typeface="Times New Roman"/>
                <a:cs typeface="Times New Roman"/>
                <a:sym typeface="Times New Roman"/>
              </a:defRPr>
            </a:pPr>
            <a:r>
              <a:t>After choosing the features,  the data was cleaned and the missing values were imputed using various pre-processing methodologies. They are:</a:t>
            </a:r>
          </a:p>
          <a:p>
            <a:pPr algn="just">
              <a:defRPr sz="2200">
                <a:latin typeface="Times New Roman"/>
                <a:ea typeface="Times New Roman"/>
                <a:cs typeface="Times New Roman"/>
                <a:sym typeface="Times New Roman"/>
              </a:defRPr>
            </a:pPr>
          </a:p>
          <a:p>
            <a:pPr marL="457200" indent="-368300" algn="just">
              <a:buClr>
                <a:srgbClr val="000000"/>
              </a:buClr>
              <a:buSzPts val="2200"/>
              <a:buAutoNum type="arabicPeriod" startAt="1"/>
              <a:defRPr b="1" sz="2200">
                <a:latin typeface="Times New Roman"/>
                <a:ea typeface="Times New Roman"/>
                <a:cs typeface="Times New Roman"/>
                <a:sym typeface="Times New Roman"/>
              </a:defRPr>
            </a:pPr>
            <a:r>
              <a:t>KNN</a:t>
            </a:r>
            <a:r>
              <a:rPr b="0"/>
              <a:t> was used to fill the missing numerical values to the nearest cluster that was present.</a:t>
            </a:r>
          </a:p>
          <a:p>
            <a:pPr marL="457200" indent="-368300" algn="just">
              <a:spcBef>
                <a:spcPts val="1000"/>
              </a:spcBef>
              <a:buClr>
                <a:srgbClr val="000000"/>
              </a:buClr>
              <a:buSzPts val="2200"/>
              <a:buAutoNum type="arabicPeriod" startAt="1"/>
              <a:defRPr sz="2200">
                <a:latin typeface="Times New Roman"/>
                <a:ea typeface="Times New Roman"/>
                <a:cs typeface="Times New Roman"/>
                <a:sym typeface="Times New Roman"/>
              </a:defRPr>
            </a:pPr>
            <a:r>
              <a:t>For categorical data, </a:t>
            </a:r>
            <a:r>
              <a:rPr b="1"/>
              <a:t>“One-Hot Encoding” </a:t>
            </a:r>
            <a:r>
              <a:t>was performed to dichotomize into binary values.</a:t>
            </a:r>
          </a:p>
          <a:p>
            <a:pPr marL="457200" indent="-368300" algn="just">
              <a:spcBef>
                <a:spcPts val="1000"/>
              </a:spcBef>
              <a:buClr>
                <a:srgbClr val="000000"/>
              </a:buClr>
              <a:buSzPts val="2200"/>
              <a:buAutoNum type="arabicPeriod" startAt="1"/>
              <a:defRPr sz="2200">
                <a:latin typeface="Times New Roman"/>
                <a:ea typeface="Times New Roman"/>
                <a:cs typeface="Times New Roman"/>
                <a:sym typeface="Times New Roman"/>
              </a:defRPr>
            </a:pPr>
            <a:r>
              <a:t>Converting Last event date into  timestamp values.</a:t>
            </a:r>
          </a:p>
          <a:p>
            <a:pPr marL="457200" indent="-368300" algn="just">
              <a:spcBef>
                <a:spcPts val="1000"/>
              </a:spcBef>
              <a:buClr>
                <a:srgbClr val="000000"/>
              </a:buClr>
              <a:buSzPts val="2200"/>
              <a:buAutoNum type="arabicPeriod" startAt="1"/>
              <a:defRPr sz="2200">
                <a:latin typeface="Times New Roman"/>
                <a:ea typeface="Times New Roman"/>
                <a:cs typeface="Times New Roman"/>
                <a:sym typeface="Times New Roman"/>
              </a:defRPr>
            </a:pPr>
            <a:r>
              <a:t>Using </a:t>
            </a:r>
            <a:r>
              <a:rPr b="1"/>
              <a:t>Tomek Links</a:t>
            </a:r>
            <a:r>
              <a:t> to perform undersampling by removing the instances of majority classes of each pair and increase the space between the two classes.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Google Shape;189;p27"/>
          <p:cNvSpPr txBox="1"/>
          <p:nvPr/>
        </p:nvSpPr>
        <p:spPr>
          <a:xfrm>
            <a:off x="457200" y="3124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One-Hot Encoding</a:t>
            </a:r>
          </a:p>
        </p:txBody>
      </p:sp>
      <p:pic>
        <p:nvPicPr>
          <p:cNvPr id="161" name="Google Shape;190;p27" descr="Google Shape;190;p27"/>
          <p:cNvPicPr>
            <a:picLocks noChangeAspect="1"/>
          </p:cNvPicPr>
          <p:nvPr/>
        </p:nvPicPr>
        <p:blipFill>
          <a:blip r:embed="rId2">
            <a:extLst/>
          </a:blip>
          <a:srcRect l="16637" t="21179" r="18397" b="0"/>
          <a:stretch>
            <a:fillRect/>
          </a:stretch>
        </p:blipFill>
        <p:spPr>
          <a:xfrm>
            <a:off x="1599900" y="1343075"/>
            <a:ext cx="5991825" cy="514885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Google Shape;196;p28"/>
          <p:cNvSpPr txBox="1"/>
          <p:nvPr/>
        </p:nvSpPr>
        <p:spPr>
          <a:xfrm>
            <a:off x="457200" y="70379"/>
            <a:ext cx="8229600" cy="144679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400">
                <a:solidFill>
                  <a:srgbClr val="004890"/>
                </a:solidFill>
                <a:latin typeface="Helvetica Neue"/>
                <a:ea typeface="Helvetica Neue"/>
                <a:cs typeface="Helvetica Neue"/>
                <a:sym typeface="Helvetica Neue"/>
              </a:defRPr>
            </a:lvl1pPr>
          </a:lstStyle>
          <a:p>
            <a:pPr/>
            <a:r>
              <a:t>Undersampling using Tomek Links</a:t>
            </a:r>
          </a:p>
        </p:txBody>
      </p:sp>
      <p:pic>
        <p:nvPicPr>
          <p:cNvPr id="164" name="Google Shape;197;p28" descr="Google Shape;197;p28"/>
          <p:cNvPicPr>
            <a:picLocks noChangeAspect="1"/>
          </p:cNvPicPr>
          <p:nvPr/>
        </p:nvPicPr>
        <p:blipFill>
          <a:blip r:embed="rId2">
            <a:extLst/>
          </a:blip>
          <a:stretch>
            <a:fillRect/>
          </a:stretch>
        </p:blipFill>
        <p:spPr>
          <a:xfrm>
            <a:off x="1172525" y="1621975"/>
            <a:ext cx="6569900" cy="4889051"/>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Google Shape;203;p29"/>
          <p:cNvSpPr txBox="1"/>
          <p:nvPr/>
        </p:nvSpPr>
        <p:spPr>
          <a:xfrm>
            <a:off x="595875" y="1413624"/>
            <a:ext cx="8229601" cy="484458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68300" algn="just">
              <a:buClr>
                <a:srgbClr val="000000"/>
              </a:buClr>
              <a:buSzPts val="2200"/>
              <a:buFont typeface="Times New Roman"/>
              <a:buChar char="●"/>
              <a:defRPr sz="2200">
                <a:latin typeface="Times New Roman"/>
                <a:ea typeface="Times New Roman"/>
                <a:cs typeface="Times New Roman"/>
                <a:sym typeface="Times New Roman"/>
              </a:defRPr>
            </a:pPr>
            <a:r>
              <a:t>The main goal of </a:t>
            </a:r>
            <a:r>
              <a:rPr b="1"/>
              <a:t>MOOCversity</a:t>
            </a:r>
            <a:r>
              <a:t> is to predict student dropout in a particular MOOC over weeks. </a:t>
            </a:r>
          </a:p>
          <a:p>
            <a:pPr marL="457200" indent="-368300" algn="just">
              <a:spcBef>
                <a:spcPts val="1000"/>
              </a:spcBef>
              <a:buClr>
                <a:srgbClr val="000000"/>
              </a:buClr>
              <a:buSzPts val="2200"/>
              <a:buFont typeface="Times New Roman"/>
              <a:buChar char="●"/>
              <a:defRPr sz="2200">
                <a:latin typeface="Times New Roman"/>
                <a:ea typeface="Times New Roman"/>
                <a:cs typeface="Times New Roman"/>
                <a:sym typeface="Times New Roman"/>
              </a:defRPr>
            </a:pPr>
            <a:r>
              <a:t>The system is fed weekly information from all the students who have enrolled 5 weeks for the course.</a:t>
            </a:r>
          </a:p>
          <a:p>
            <a:pPr marL="457200" indent="-368300" algn="just">
              <a:spcBef>
                <a:spcPts val="1000"/>
              </a:spcBef>
              <a:buClr>
                <a:srgbClr val="000000"/>
              </a:buClr>
              <a:buSzPts val="2200"/>
              <a:buFont typeface="Times New Roman"/>
              <a:buChar char="●"/>
              <a:defRPr sz="2200">
                <a:latin typeface="Times New Roman"/>
                <a:ea typeface="Times New Roman"/>
                <a:cs typeface="Times New Roman"/>
                <a:sym typeface="Times New Roman"/>
              </a:defRPr>
            </a:pPr>
            <a:r>
              <a:t>This includes personal user details as well as clickstream details. The clickstream data is our main feature that can tell how each student has interacted with the course over weeks.</a:t>
            </a:r>
          </a:p>
          <a:p>
            <a:pPr marL="457200" indent="-368300" algn="just">
              <a:spcBef>
                <a:spcPts val="1000"/>
              </a:spcBef>
              <a:buClr>
                <a:srgbClr val="000000"/>
              </a:buClr>
              <a:buSzPts val="2200"/>
              <a:buFont typeface="Times New Roman"/>
              <a:buChar char="●"/>
              <a:defRPr sz="2200">
                <a:latin typeface="Times New Roman"/>
                <a:ea typeface="Times New Roman"/>
                <a:cs typeface="Times New Roman"/>
                <a:sym typeface="Times New Roman"/>
              </a:defRPr>
            </a:pPr>
            <a:r>
              <a:t>Various linear and nonlinear supervised machine learning has been employed to predict learners’ dropout. Some of the models are </a:t>
            </a:r>
            <a:r>
              <a:rPr b="1"/>
              <a:t>Logistic Regression</a:t>
            </a:r>
            <a:r>
              <a:t>, </a:t>
            </a:r>
            <a:r>
              <a:rPr b="1"/>
              <a:t>LDA</a:t>
            </a:r>
            <a:r>
              <a:t>, </a:t>
            </a:r>
            <a:r>
              <a:rPr b="1"/>
              <a:t>Naive Bayes</a:t>
            </a:r>
            <a:r>
              <a:t>, </a:t>
            </a:r>
            <a:r>
              <a:rPr b="1"/>
              <a:t>SVM</a:t>
            </a:r>
            <a:r>
              <a:t>, </a:t>
            </a:r>
            <a:r>
              <a:rPr b="1"/>
              <a:t>Decision Tree</a:t>
            </a:r>
            <a:r>
              <a:t> and </a:t>
            </a:r>
            <a:r>
              <a:rPr b="1"/>
              <a:t>Multilayer feed forward (MLF) neural network</a:t>
            </a:r>
            <a:r>
              <a:t>. Among the six models, the neural network showed better precision and recall values and was chosen to build the entire system.</a:t>
            </a:r>
          </a:p>
        </p:txBody>
      </p:sp>
      <p:sp>
        <p:nvSpPr>
          <p:cNvPr id="167" name="Google Shape;204;p29"/>
          <p:cNvSpPr txBox="1"/>
          <p:nvPr/>
        </p:nvSpPr>
        <p:spPr>
          <a:xfrm>
            <a:off x="457200" y="413279"/>
            <a:ext cx="8229600" cy="76099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400">
                <a:solidFill>
                  <a:srgbClr val="004890"/>
                </a:solidFill>
                <a:latin typeface="Helvetica Neue"/>
                <a:ea typeface="Helvetica Neue"/>
                <a:cs typeface="Helvetica Neue"/>
                <a:sym typeface="Helvetica Neue"/>
              </a:defRPr>
            </a:lvl1pPr>
          </a:lstStyle>
          <a:p>
            <a:pPr/>
            <a:r>
              <a:t>Proposed System</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Google Shape;210;p30"/>
          <p:cNvSpPr txBox="1"/>
          <p:nvPr/>
        </p:nvSpPr>
        <p:spPr>
          <a:xfrm>
            <a:off x="457200" y="413279"/>
            <a:ext cx="8229600" cy="76099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400">
                <a:solidFill>
                  <a:srgbClr val="004890"/>
                </a:solidFill>
                <a:latin typeface="Helvetica Neue"/>
                <a:ea typeface="Helvetica Neue"/>
                <a:cs typeface="Helvetica Neue"/>
                <a:sym typeface="Helvetica Neue"/>
              </a:defRPr>
            </a:lvl1pPr>
          </a:lstStyle>
          <a:p>
            <a:pPr/>
            <a:r>
              <a:t>Proposed System</a:t>
            </a:r>
          </a:p>
        </p:txBody>
      </p:sp>
      <p:sp>
        <p:nvSpPr>
          <p:cNvPr id="170" name="Google Shape;211;p30"/>
          <p:cNvSpPr txBox="1"/>
          <p:nvPr/>
        </p:nvSpPr>
        <p:spPr>
          <a:xfrm>
            <a:off x="479249" y="1518309"/>
            <a:ext cx="8185502" cy="451438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marL="457200" indent="-368300" algn="just">
              <a:buClr>
                <a:srgbClr val="000000"/>
              </a:buClr>
              <a:buSzPts val="2200"/>
              <a:buFont typeface="Times New Roman"/>
              <a:buChar char="●"/>
              <a:defRPr sz="2200">
                <a:latin typeface="Times New Roman"/>
                <a:ea typeface="Times New Roman"/>
                <a:cs typeface="Times New Roman"/>
                <a:sym typeface="Times New Roman"/>
              </a:defRPr>
            </a:pPr>
            <a:r>
              <a:t>A binary class output is provided by the model: learners who have completed and those who have not. </a:t>
            </a:r>
          </a:p>
          <a:p>
            <a:pPr marL="457200" indent="-368300" algn="just">
              <a:spcBef>
                <a:spcPts val="1000"/>
              </a:spcBef>
              <a:buClr>
                <a:srgbClr val="000000"/>
              </a:buClr>
              <a:buSzPts val="2200"/>
              <a:buFont typeface="Times New Roman"/>
              <a:buChar char="●"/>
              <a:defRPr sz="2200">
                <a:latin typeface="Times New Roman"/>
                <a:ea typeface="Times New Roman"/>
                <a:cs typeface="Times New Roman"/>
                <a:sym typeface="Times New Roman"/>
              </a:defRPr>
            </a:pPr>
            <a:r>
              <a:t>The course instructors are given a detailed weekly analysis where they can find out which week has the most dropouts. They can also view about how various students have fared out over these weeks.</a:t>
            </a:r>
          </a:p>
          <a:p>
            <a:pPr marL="457200" indent="-368300" algn="just">
              <a:spcBef>
                <a:spcPts val="1000"/>
              </a:spcBef>
              <a:buClr>
                <a:srgbClr val="000000"/>
              </a:buClr>
              <a:buSzPts val="2200"/>
              <a:buFont typeface="Times New Roman"/>
              <a:buChar char="●"/>
              <a:defRPr sz="2200">
                <a:latin typeface="Times New Roman"/>
                <a:ea typeface="Times New Roman"/>
                <a:cs typeface="Times New Roman"/>
                <a:sym typeface="Times New Roman"/>
              </a:defRPr>
            </a:pPr>
            <a:r>
              <a:t>Students are also provided with interventions based on their performance. The probability with which the student completes or not is carried over to subsequent weeks as it shows how the performance of a student in the current week is dependent on his previous weeks’ cadence to provide more personalized suggestions. </a:t>
            </a:r>
          </a:p>
          <a:p>
            <a:pPr marL="457200" indent="-368300" algn="just">
              <a:spcBef>
                <a:spcPts val="1000"/>
              </a:spcBef>
              <a:buClr>
                <a:srgbClr val="000000"/>
              </a:buClr>
              <a:buSzPts val="2200"/>
              <a:buFont typeface="Times New Roman"/>
              <a:buChar char="●"/>
              <a:defRPr sz="2200">
                <a:latin typeface="Times New Roman"/>
                <a:ea typeface="Times New Roman"/>
                <a:cs typeface="Times New Roman"/>
                <a:sym typeface="Times New Roman"/>
              </a:defRPr>
            </a:pPr>
            <a:r>
              <a:t>Each student obtains a weekly rank for their performance.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Google Shape;217;p31"/>
          <p:cNvSpPr txBox="1"/>
          <p:nvPr/>
        </p:nvSpPr>
        <p:spPr>
          <a:xfrm>
            <a:off x="457200" y="2362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Workflow Diagram</a:t>
            </a:r>
          </a:p>
        </p:txBody>
      </p:sp>
      <p:pic>
        <p:nvPicPr>
          <p:cNvPr id="173" name="Google Shape;218;p31" descr="Google Shape;218;p31"/>
          <p:cNvPicPr>
            <a:picLocks noChangeAspect="1"/>
          </p:cNvPicPr>
          <p:nvPr/>
        </p:nvPicPr>
        <p:blipFill>
          <a:blip r:embed="rId2">
            <a:extLst/>
          </a:blip>
          <a:stretch>
            <a:fillRect/>
          </a:stretch>
        </p:blipFill>
        <p:spPr>
          <a:xfrm>
            <a:off x="2743200" y="1190674"/>
            <a:ext cx="3551264" cy="528632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Google Shape;97;p14"/>
          <p:cNvSpPr txBox="1"/>
          <p:nvPr/>
        </p:nvSpPr>
        <p:spPr>
          <a:xfrm>
            <a:off x="457200" y="4648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Abstract</a:t>
            </a:r>
          </a:p>
        </p:txBody>
      </p:sp>
      <p:sp>
        <p:nvSpPr>
          <p:cNvPr id="121" name="Google Shape;98;p14"/>
          <p:cNvSpPr txBox="1"/>
          <p:nvPr/>
        </p:nvSpPr>
        <p:spPr>
          <a:xfrm>
            <a:off x="477824" y="1490975"/>
            <a:ext cx="8086202" cy="428372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68300" algn="just">
              <a:lnSpc>
                <a:spcPct val="115000"/>
              </a:lnSpc>
              <a:spcBef>
                <a:spcPts val="400"/>
              </a:spcBef>
              <a:buClr>
                <a:srgbClr val="000000"/>
              </a:buClr>
              <a:buSzPts val="2200"/>
              <a:buFont typeface="Times New Roman"/>
              <a:buChar char="●"/>
              <a:defRPr sz="2200">
                <a:latin typeface="Times New Roman"/>
                <a:ea typeface="Times New Roman"/>
                <a:cs typeface="Times New Roman"/>
                <a:sym typeface="Times New Roman"/>
              </a:defRPr>
            </a:pPr>
            <a:r>
              <a:t>Massive Open Online Courses (MOOCs) has seen a dramatic increase of participants in the last few years with an exponential growth of internet users all around the world.</a:t>
            </a:r>
          </a:p>
          <a:p>
            <a:pPr marL="457200" indent="-368300" algn="just">
              <a:lnSpc>
                <a:spcPct val="115000"/>
              </a:lnSpc>
              <a:spcBef>
                <a:spcPts val="1000"/>
              </a:spcBef>
              <a:buClr>
                <a:srgbClr val="000000"/>
              </a:buClr>
              <a:buSzPts val="2200"/>
              <a:buFont typeface="Times New Roman"/>
              <a:buChar char="●"/>
              <a:defRPr sz="2200">
                <a:latin typeface="Times New Roman"/>
                <a:ea typeface="Times New Roman"/>
                <a:cs typeface="Times New Roman"/>
                <a:sym typeface="Times New Roman"/>
              </a:defRPr>
            </a:pPr>
            <a:r>
              <a:t>MOOC allows users to attend lectures of top professors from world class universities.</a:t>
            </a:r>
          </a:p>
          <a:p>
            <a:pPr marL="457200" indent="-368300" algn="just">
              <a:lnSpc>
                <a:spcPct val="115000"/>
              </a:lnSpc>
              <a:spcBef>
                <a:spcPts val="1000"/>
              </a:spcBef>
              <a:buClr>
                <a:srgbClr val="000000"/>
              </a:buClr>
              <a:buSzPts val="2200"/>
              <a:buFont typeface="Times New Roman"/>
              <a:buChar char="●"/>
              <a:defRPr sz="2200">
                <a:latin typeface="Times New Roman"/>
                <a:ea typeface="Times New Roman"/>
                <a:cs typeface="Times New Roman"/>
                <a:sym typeface="Times New Roman"/>
              </a:defRPr>
            </a:pPr>
            <a:r>
              <a:t>Despite flexible accessibility, the common trend observed in each course is that the number of active participants appears to decrease exponentially as the weeks progress.</a:t>
            </a:r>
          </a:p>
          <a:p>
            <a:pPr marL="457200" indent="-368300" algn="just">
              <a:lnSpc>
                <a:spcPct val="115000"/>
              </a:lnSpc>
              <a:spcBef>
                <a:spcPts val="1000"/>
              </a:spcBef>
              <a:buClr>
                <a:srgbClr val="000000"/>
              </a:buClr>
              <a:buSzPts val="2200"/>
              <a:buFont typeface="Times New Roman"/>
              <a:buChar char="●"/>
              <a:defRPr sz="2200">
                <a:latin typeface="Times New Roman"/>
                <a:ea typeface="Times New Roman"/>
                <a:cs typeface="Times New Roman"/>
                <a:sym typeface="Times New Roman"/>
              </a:defRPr>
            </a:pPr>
            <a:r>
              <a:t>The structure and nature of the courses affects the number of active participants directly.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Google Shape;224;p32"/>
          <p:cNvSpPr txBox="1"/>
          <p:nvPr>
            <p:ph type="title"/>
          </p:nvPr>
        </p:nvSpPr>
        <p:spPr>
          <a:prstGeom prst="rect">
            <a:avLst/>
          </a:prstGeom>
          <a:ln w="9525">
            <a:solidFill>
              <a:srgbClr val="004890"/>
            </a:solidFill>
            <a:round/>
          </a:ln>
        </p:spPr>
        <p:txBody>
          <a:bodyPr/>
          <a:lstStyle>
            <a:lvl1pPr>
              <a:defRPr b="1">
                <a:solidFill>
                  <a:srgbClr val="004890"/>
                </a:solidFill>
                <a:latin typeface="Helvetica Neue"/>
                <a:ea typeface="Helvetica Neue"/>
                <a:cs typeface="Helvetica Neue"/>
                <a:sym typeface="Helvetica Neue"/>
              </a:defRPr>
            </a:lvl1pPr>
          </a:lstStyle>
          <a:p>
            <a:pPr/>
            <a:r>
              <a:t>Technological Stack</a:t>
            </a:r>
          </a:p>
        </p:txBody>
      </p:sp>
      <p:sp>
        <p:nvSpPr>
          <p:cNvPr id="176" name="Google Shape;225;p32"/>
          <p:cNvSpPr txBox="1"/>
          <p:nvPr>
            <p:ph type="body" idx="1"/>
          </p:nvPr>
        </p:nvSpPr>
        <p:spPr>
          <a:xfrm>
            <a:off x="457200" y="1600199"/>
            <a:ext cx="8229600" cy="4526102"/>
          </a:xfrm>
          <a:prstGeom prst="rect">
            <a:avLst/>
          </a:prstGeom>
        </p:spPr>
        <p:txBody>
          <a:bodyPr/>
          <a:lstStyle/>
          <a:p>
            <a:pPr marL="0" indent="457200">
              <a:buSzTx/>
              <a:buNone/>
              <a:defRPr b="1" u="sng">
                <a:latin typeface="Times New Roman"/>
                <a:ea typeface="Times New Roman"/>
                <a:cs typeface="Times New Roman"/>
                <a:sym typeface="Times New Roman"/>
              </a:defRPr>
            </a:pPr>
            <a:r>
              <a:t>Software used</a:t>
            </a:r>
            <a:r>
              <a:rPr u="none"/>
              <a:t> : </a:t>
            </a:r>
          </a:p>
          <a:p>
            <a:pPr marL="0" indent="457200">
              <a:buSzTx/>
              <a:buNone/>
              <a:defRPr>
                <a:latin typeface="Times New Roman"/>
                <a:ea typeface="Times New Roman"/>
                <a:cs typeface="Times New Roman"/>
                <a:sym typeface="Times New Roman"/>
              </a:defRPr>
            </a:pPr>
          </a:p>
          <a:p>
            <a:pPr marL="0" indent="457200">
              <a:buSzTx/>
              <a:buNone/>
              <a:defRPr b="1" u="sng">
                <a:latin typeface="Times New Roman"/>
                <a:ea typeface="Times New Roman"/>
                <a:cs typeface="Times New Roman"/>
                <a:sym typeface="Times New Roman"/>
              </a:defRPr>
            </a:pPr>
          </a:p>
          <a:p>
            <a:pPr marL="0" indent="457200">
              <a:buSzTx/>
              <a:buNone/>
              <a:defRPr b="1" u="sng">
                <a:latin typeface="Times New Roman"/>
                <a:ea typeface="Times New Roman"/>
                <a:cs typeface="Times New Roman"/>
                <a:sym typeface="Times New Roman"/>
              </a:defRPr>
            </a:pPr>
            <a:r>
              <a:t>Languages used:</a:t>
            </a:r>
            <a:r>
              <a:rPr b="0" u="none"/>
              <a:t>	</a:t>
            </a:r>
          </a:p>
          <a:p>
            <a:pPr marL="0" indent="457200">
              <a:buSzTx/>
              <a:buNone/>
              <a:defRPr>
                <a:latin typeface="Times New Roman"/>
                <a:ea typeface="Times New Roman"/>
                <a:cs typeface="Times New Roman"/>
                <a:sym typeface="Times New Roman"/>
              </a:defRPr>
            </a:pPr>
          </a:p>
          <a:p>
            <a:pPr marL="0" indent="457200">
              <a:buSzTx/>
              <a:buNone/>
              <a:defRPr b="1" u="sng">
                <a:latin typeface="Times New Roman"/>
                <a:ea typeface="Times New Roman"/>
                <a:cs typeface="Times New Roman"/>
                <a:sym typeface="Times New Roman"/>
              </a:defRPr>
            </a:pPr>
            <a:r>
              <a:t>Machine Learning Frameworks used:</a:t>
            </a:r>
            <a:r>
              <a:rPr b="0" u="none"/>
              <a:t>	</a:t>
            </a:r>
          </a:p>
        </p:txBody>
      </p:sp>
      <p:pic>
        <p:nvPicPr>
          <p:cNvPr id="177" name="Google Shape;226;p32" descr="Google Shape;226;p32"/>
          <p:cNvPicPr>
            <a:picLocks noChangeAspect="1"/>
          </p:cNvPicPr>
          <p:nvPr/>
        </p:nvPicPr>
        <p:blipFill>
          <a:blip r:embed="rId2">
            <a:extLst/>
          </a:blip>
          <a:stretch>
            <a:fillRect/>
          </a:stretch>
        </p:blipFill>
        <p:spPr>
          <a:xfrm>
            <a:off x="1155225" y="2236329"/>
            <a:ext cx="2048301" cy="1014522"/>
          </a:xfrm>
          <a:prstGeom prst="rect">
            <a:avLst/>
          </a:prstGeom>
          <a:ln w="12700">
            <a:miter lim="400000"/>
          </a:ln>
        </p:spPr>
      </p:pic>
      <p:pic>
        <p:nvPicPr>
          <p:cNvPr id="178" name="Google Shape;227;p32" descr="Google Shape;227;p32"/>
          <p:cNvPicPr>
            <a:picLocks noChangeAspect="1"/>
          </p:cNvPicPr>
          <p:nvPr/>
        </p:nvPicPr>
        <p:blipFill>
          <a:blip r:embed="rId3">
            <a:extLst/>
          </a:blip>
          <a:stretch>
            <a:fillRect/>
          </a:stretch>
        </p:blipFill>
        <p:spPr>
          <a:xfrm>
            <a:off x="4257675" y="2380326"/>
            <a:ext cx="3126601" cy="778176"/>
          </a:xfrm>
          <a:prstGeom prst="rect">
            <a:avLst/>
          </a:prstGeom>
          <a:ln w="12700">
            <a:miter lim="400000"/>
          </a:ln>
        </p:spPr>
      </p:pic>
      <p:pic>
        <p:nvPicPr>
          <p:cNvPr id="179" name="Google Shape;228;p32" descr="Google Shape;228;p32"/>
          <p:cNvPicPr>
            <a:picLocks noChangeAspect="1"/>
          </p:cNvPicPr>
          <p:nvPr/>
        </p:nvPicPr>
        <p:blipFill>
          <a:blip r:embed="rId4">
            <a:extLst/>
          </a:blip>
          <a:stretch>
            <a:fillRect/>
          </a:stretch>
        </p:blipFill>
        <p:spPr>
          <a:xfrm>
            <a:off x="4280241" y="3363467"/>
            <a:ext cx="870526" cy="870526"/>
          </a:xfrm>
          <a:prstGeom prst="rect">
            <a:avLst/>
          </a:prstGeom>
          <a:ln w="12700">
            <a:miter lim="400000"/>
          </a:ln>
        </p:spPr>
      </p:pic>
      <p:pic>
        <p:nvPicPr>
          <p:cNvPr id="180" name="Google Shape;229;p32" descr="Google Shape;229;p32"/>
          <p:cNvPicPr>
            <a:picLocks noChangeAspect="1"/>
          </p:cNvPicPr>
          <p:nvPr/>
        </p:nvPicPr>
        <p:blipFill>
          <a:blip r:embed="rId5">
            <a:extLst/>
          </a:blip>
          <a:stretch>
            <a:fillRect/>
          </a:stretch>
        </p:blipFill>
        <p:spPr>
          <a:xfrm>
            <a:off x="793174" y="5192274"/>
            <a:ext cx="1927351" cy="686876"/>
          </a:xfrm>
          <a:prstGeom prst="rect">
            <a:avLst/>
          </a:prstGeom>
          <a:ln w="12700">
            <a:miter lim="400000"/>
          </a:ln>
        </p:spPr>
      </p:pic>
      <p:pic>
        <p:nvPicPr>
          <p:cNvPr id="181" name="Google Shape;230;p32" descr="Google Shape;230;p32"/>
          <p:cNvPicPr>
            <a:picLocks noChangeAspect="1"/>
          </p:cNvPicPr>
          <p:nvPr/>
        </p:nvPicPr>
        <p:blipFill>
          <a:blip r:embed="rId6">
            <a:extLst/>
          </a:blip>
          <a:stretch>
            <a:fillRect/>
          </a:stretch>
        </p:blipFill>
        <p:spPr>
          <a:xfrm>
            <a:off x="2936050" y="5361597"/>
            <a:ext cx="1610651" cy="563726"/>
          </a:xfrm>
          <a:prstGeom prst="rect">
            <a:avLst/>
          </a:prstGeom>
          <a:ln w="12700">
            <a:miter lim="400000"/>
          </a:ln>
        </p:spPr>
      </p:pic>
      <p:pic>
        <p:nvPicPr>
          <p:cNvPr id="182" name="Google Shape;231;p32" descr="Google Shape;231;p32"/>
          <p:cNvPicPr>
            <a:picLocks noChangeAspect="1"/>
          </p:cNvPicPr>
          <p:nvPr/>
        </p:nvPicPr>
        <p:blipFill>
          <a:blip r:embed="rId7">
            <a:extLst/>
          </a:blip>
          <a:stretch>
            <a:fillRect/>
          </a:stretch>
        </p:blipFill>
        <p:spPr>
          <a:xfrm>
            <a:off x="4861224" y="5254373"/>
            <a:ext cx="1248593" cy="778176"/>
          </a:xfrm>
          <a:prstGeom prst="rect">
            <a:avLst/>
          </a:prstGeom>
          <a:ln w="12700">
            <a:miter lim="400000"/>
          </a:ln>
        </p:spPr>
      </p:pic>
      <p:pic>
        <p:nvPicPr>
          <p:cNvPr id="183" name="Google Shape;232;p32" descr="Google Shape;232;p32"/>
          <p:cNvPicPr>
            <a:picLocks noChangeAspect="1"/>
          </p:cNvPicPr>
          <p:nvPr/>
        </p:nvPicPr>
        <p:blipFill>
          <a:blip r:embed="rId8">
            <a:extLst/>
          </a:blip>
          <a:stretch>
            <a:fillRect/>
          </a:stretch>
        </p:blipFill>
        <p:spPr>
          <a:xfrm>
            <a:off x="6638500" y="5100442"/>
            <a:ext cx="2048294" cy="870526"/>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Google Shape;238;p33"/>
          <p:cNvSpPr txBox="1"/>
          <p:nvPr>
            <p:ph type="title"/>
          </p:nvPr>
        </p:nvSpPr>
        <p:spPr>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Implementation - Algorithms</a:t>
            </a:r>
          </a:p>
        </p:txBody>
      </p:sp>
      <p:sp>
        <p:nvSpPr>
          <p:cNvPr id="186" name="Google Shape;239;p33"/>
          <p:cNvSpPr txBox="1"/>
          <p:nvPr>
            <p:ph type="body" idx="1"/>
          </p:nvPr>
        </p:nvSpPr>
        <p:spPr>
          <a:xfrm>
            <a:off x="457200" y="1523999"/>
            <a:ext cx="8229600" cy="4715402"/>
          </a:xfrm>
          <a:prstGeom prst="rect">
            <a:avLst/>
          </a:prstGeom>
        </p:spPr>
        <p:txBody>
          <a:bodyPr/>
          <a:lstStyle/>
          <a:p>
            <a:pPr marL="0" indent="0">
              <a:spcBef>
                <a:spcPts val="0"/>
              </a:spcBef>
              <a:buSzTx/>
              <a:buNone/>
              <a:defRPr sz="2000">
                <a:latin typeface="Times New Roman"/>
                <a:ea typeface="Times New Roman"/>
                <a:cs typeface="Times New Roman"/>
                <a:sym typeface="Times New Roman"/>
              </a:defRPr>
            </a:pPr>
            <a:r>
              <a:t>In this module we made use of six algorithms and varying certain features to have an initial phase of comparison. The algorithms used are:</a:t>
            </a:r>
            <a:endParaRPr b="1"/>
          </a:p>
          <a:p>
            <a:pPr marL="0" indent="0" algn="ctr">
              <a:spcBef>
                <a:spcPts val="0"/>
              </a:spcBef>
              <a:buSzTx/>
              <a:buNone/>
              <a:defRPr b="1" sz="2000">
                <a:latin typeface="Times New Roman"/>
                <a:ea typeface="Times New Roman"/>
                <a:cs typeface="Times New Roman"/>
                <a:sym typeface="Times New Roman"/>
              </a:defRPr>
            </a:pPr>
          </a:p>
          <a:p>
            <a:pPr marL="0" indent="0" algn="ctr">
              <a:spcBef>
                <a:spcPts val="0"/>
              </a:spcBef>
              <a:buSzTx/>
              <a:buNone/>
              <a:defRPr b="1" sz="2000">
                <a:latin typeface="Times New Roman"/>
                <a:ea typeface="Times New Roman"/>
                <a:cs typeface="Times New Roman"/>
                <a:sym typeface="Times New Roman"/>
              </a:defRPr>
            </a:pPr>
            <a:r>
              <a:t>Machine Learning Approaches</a:t>
            </a:r>
          </a:p>
          <a:p>
            <a:pPr marL="0" indent="0">
              <a:spcBef>
                <a:spcPts val="0"/>
              </a:spcBef>
              <a:buSzTx/>
              <a:buNone/>
              <a:defRPr b="1" sz="2000">
                <a:latin typeface="Times New Roman"/>
                <a:ea typeface="Times New Roman"/>
                <a:cs typeface="Times New Roman"/>
                <a:sym typeface="Times New Roman"/>
              </a:defRPr>
            </a:pPr>
          </a:p>
          <a:p>
            <a:pPr indent="-355600">
              <a:spcBef>
                <a:spcPts val="0"/>
              </a:spcBef>
              <a:buSzPts val="2000"/>
              <a:buFontTx/>
              <a:buAutoNum type="arabicPeriod" startAt="1"/>
              <a:defRPr b="1" sz="2000">
                <a:latin typeface="Times New Roman"/>
                <a:ea typeface="Times New Roman"/>
                <a:cs typeface="Times New Roman"/>
                <a:sym typeface="Times New Roman"/>
              </a:defRPr>
            </a:pPr>
            <a:r>
              <a:t>Support Vector Machines </a:t>
            </a:r>
          </a:p>
          <a:p>
            <a:pPr indent="-355600">
              <a:spcBef>
                <a:spcPts val="0"/>
              </a:spcBef>
              <a:buSzPts val="2000"/>
              <a:buFontTx/>
              <a:buAutoNum type="arabicPeriod" startAt="1"/>
              <a:defRPr b="1" sz="2000">
                <a:latin typeface="Times New Roman"/>
                <a:ea typeface="Times New Roman"/>
                <a:cs typeface="Times New Roman"/>
                <a:sym typeface="Times New Roman"/>
              </a:defRPr>
            </a:pPr>
            <a:r>
              <a:t>Logistic Regression</a:t>
            </a:r>
          </a:p>
          <a:p>
            <a:pPr indent="-355600">
              <a:spcBef>
                <a:spcPts val="0"/>
              </a:spcBef>
              <a:buSzPts val="2000"/>
              <a:buFontTx/>
              <a:buAutoNum type="arabicPeriod" startAt="1"/>
              <a:defRPr b="1" sz="2000">
                <a:latin typeface="Times New Roman"/>
                <a:ea typeface="Times New Roman"/>
                <a:cs typeface="Times New Roman"/>
                <a:sym typeface="Times New Roman"/>
              </a:defRPr>
            </a:pPr>
            <a:r>
              <a:t>Naive Bayes Classification</a:t>
            </a:r>
          </a:p>
          <a:p>
            <a:pPr indent="-355600">
              <a:spcBef>
                <a:spcPts val="0"/>
              </a:spcBef>
              <a:buSzPts val="2000"/>
              <a:buFontTx/>
              <a:buAutoNum type="arabicPeriod" startAt="1"/>
              <a:defRPr b="1" sz="2000">
                <a:latin typeface="Times New Roman"/>
                <a:ea typeface="Times New Roman"/>
                <a:cs typeface="Times New Roman"/>
                <a:sym typeface="Times New Roman"/>
              </a:defRPr>
            </a:pPr>
            <a:r>
              <a:t>Linear Discriminant Analysis</a:t>
            </a:r>
          </a:p>
          <a:p>
            <a:pPr indent="-355600">
              <a:spcBef>
                <a:spcPts val="0"/>
              </a:spcBef>
              <a:buSzPts val="2000"/>
              <a:buFontTx/>
              <a:buAutoNum type="arabicPeriod" startAt="1"/>
              <a:defRPr b="1" sz="2000">
                <a:latin typeface="Times New Roman"/>
                <a:ea typeface="Times New Roman"/>
                <a:cs typeface="Times New Roman"/>
                <a:sym typeface="Times New Roman"/>
              </a:defRPr>
            </a:pPr>
            <a:r>
              <a:t>Decision Tree</a:t>
            </a:r>
          </a:p>
          <a:p>
            <a:pPr marL="0" indent="457200">
              <a:spcBef>
                <a:spcPts val="0"/>
              </a:spcBef>
              <a:buSzTx/>
              <a:buNone/>
              <a:defRPr b="1" sz="2000">
                <a:latin typeface="Times New Roman"/>
                <a:ea typeface="Times New Roman"/>
                <a:cs typeface="Times New Roman"/>
                <a:sym typeface="Times New Roman"/>
              </a:defRPr>
            </a:pPr>
          </a:p>
          <a:p>
            <a:pPr marL="0" indent="457200" algn="ctr">
              <a:spcBef>
                <a:spcPts val="0"/>
              </a:spcBef>
              <a:buSzTx/>
              <a:buNone/>
              <a:defRPr b="1" sz="2000">
                <a:latin typeface="Times New Roman"/>
                <a:ea typeface="Times New Roman"/>
                <a:cs typeface="Times New Roman"/>
                <a:sym typeface="Times New Roman"/>
              </a:defRPr>
            </a:pPr>
            <a:r>
              <a:t>Deep Learning Approach</a:t>
            </a:r>
          </a:p>
          <a:p>
            <a:pPr marL="0" indent="457200" algn="ctr">
              <a:spcBef>
                <a:spcPts val="0"/>
              </a:spcBef>
              <a:buSzTx/>
              <a:buNone/>
              <a:defRPr b="1" sz="2000">
                <a:latin typeface="Times New Roman"/>
                <a:ea typeface="Times New Roman"/>
                <a:cs typeface="Times New Roman"/>
                <a:sym typeface="Times New Roman"/>
              </a:defRPr>
            </a:pPr>
          </a:p>
          <a:p>
            <a:pPr indent="-355600">
              <a:spcBef>
                <a:spcPts val="0"/>
              </a:spcBef>
              <a:buSzPts val="2000"/>
              <a:buFontTx/>
              <a:buAutoNum type="arabicPeriod" startAt="1"/>
              <a:defRPr b="1" sz="2000">
                <a:latin typeface="Times New Roman"/>
                <a:ea typeface="Times New Roman"/>
                <a:cs typeface="Times New Roman"/>
                <a:sym typeface="Times New Roman"/>
              </a:defRPr>
            </a:pPr>
            <a:r>
              <a:t>Multilayer feedforward Neural Network</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Google Shape;245;p34"/>
          <p:cNvSpPr txBox="1"/>
          <p:nvPr>
            <p:ph type="title"/>
          </p:nvPr>
        </p:nvSpPr>
        <p:spPr>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Code Snapshots - SVM</a:t>
            </a:r>
          </a:p>
        </p:txBody>
      </p:sp>
      <p:pic>
        <p:nvPicPr>
          <p:cNvPr id="189" name="Google Shape;246;p34" descr="Google Shape;246;p34"/>
          <p:cNvPicPr>
            <a:picLocks noChangeAspect="1"/>
          </p:cNvPicPr>
          <p:nvPr/>
        </p:nvPicPr>
        <p:blipFill>
          <a:blip r:embed="rId2">
            <a:extLst/>
          </a:blip>
          <a:stretch>
            <a:fillRect/>
          </a:stretch>
        </p:blipFill>
        <p:spPr>
          <a:xfrm>
            <a:off x="152400" y="1570037"/>
            <a:ext cx="8839200" cy="3964981"/>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Google Shape;252;p35"/>
          <p:cNvSpPr txBox="1"/>
          <p:nvPr>
            <p:ph type="title"/>
          </p:nvPr>
        </p:nvSpPr>
        <p:spPr>
          <a:prstGeom prst="rect">
            <a:avLst/>
          </a:prstGeom>
        </p:spPr>
        <p:txBody>
          <a:bodyPr/>
          <a:lstStyle>
            <a:lvl1pPr>
              <a:defRPr b="1" sz="4300">
                <a:solidFill>
                  <a:srgbClr val="004890"/>
                </a:solidFill>
                <a:latin typeface="Helvetica Neue"/>
                <a:ea typeface="Helvetica Neue"/>
                <a:cs typeface="Helvetica Neue"/>
                <a:sym typeface="Helvetica Neue"/>
              </a:defRPr>
            </a:lvl1pPr>
          </a:lstStyle>
          <a:p>
            <a:pPr/>
            <a:r>
              <a:t>Code Snapshots - Naive Bayes</a:t>
            </a:r>
          </a:p>
        </p:txBody>
      </p:sp>
      <p:pic>
        <p:nvPicPr>
          <p:cNvPr id="192" name="Google Shape;253;p35" descr="Google Shape;253;p35"/>
          <p:cNvPicPr>
            <a:picLocks noChangeAspect="1"/>
          </p:cNvPicPr>
          <p:nvPr/>
        </p:nvPicPr>
        <p:blipFill>
          <a:blip r:embed="rId2">
            <a:extLst/>
          </a:blip>
          <a:stretch>
            <a:fillRect/>
          </a:stretch>
        </p:blipFill>
        <p:spPr>
          <a:xfrm>
            <a:off x="152400" y="1570037"/>
            <a:ext cx="8839198" cy="3809466"/>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Google Shape;259;p36"/>
          <p:cNvSpPr txBox="1"/>
          <p:nvPr>
            <p:ph type="title"/>
          </p:nvPr>
        </p:nvSpPr>
        <p:spPr>
          <a:prstGeom prst="rect">
            <a:avLst/>
          </a:prstGeom>
        </p:spPr>
        <p:txBody>
          <a:bodyPr/>
          <a:lstStyle>
            <a:lvl1pPr defTabSz="740663">
              <a:defRPr b="1" sz="3483">
                <a:solidFill>
                  <a:srgbClr val="004890"/>
                </a:solidFill>
                <a:latin typeface="Helvetica Neue"/>
                <a:ea typeface="Helvetica Neue"/>
                <a:cs typeface="Helvetica Neue"/>
                <a:sym typeface="Helvetica Neue"/>
              </a:defRPr>
            </a:lvl1pPr>
          </a:lstStyle>
          <a:p>
            <a:pPr/>
            <a:r>
              <a:t>Code Snapshots - Logistic Regression</a:t>
            </a:r>
          </a:p>
        </p:txBody>
      </p:sp>
      <p:pic>
        <p:nvPicPr>
          <p:cNvPr id="195" name="Google Shape;260;p36" descr="Google Shape;260;p36"/>
          <p:cNvPicPr>
            <a:picLocks noChangeAspect="1"/>
          </p:cNvPicPr>
          <p:nvPr/>
        </p:nvPicPr>
        <p:blipFill>
          <a:blip r:embed="rId2">
            <a:extLst/>
          </a:blip>
          <a:stretch>
            <a:fillRect/>
          </a:stretch>
        </p:blipFill>
        <p:spPr>
          <a:xfrm>
            <a:off x="152400" y="1570037"/>
            <a:ext cx="8839204" cy="3457269"/>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Google Shape;266;p37"/>
          <p:cNvSpPr txBox="1"/>
          <p:nvPr>
            <p:ph type="title"/>
          </p:nvPr>
        </p:nvSpPr>
        <p:spPr>
          <a:prstGeom prst="rect">
            <a:avLst/>
          </a:prstGeom>
        </p:spPr>
        <p:txBody>
          <a:bodyPr/>
          <a:lstStyle>
            <a:lvl1pPr>
              <a:defRPr b="1" sz="4300">
                <a:solidFill>
                  <a:srgbClr val="004890"/>
                </a:solidFill>
                <a:latin typeface="Helvetica Neue"/>
                <a:ea typeface="Helvetica Neue"/>
                <a:cs typeface="Helvetica Neue"/>
                <a:sym typeface="Helvetica Neue"/>
              </a:defRPr>
            </a:lvl1pPr>
          </a:lstStyle>
          <a:p>
            <a:pPr/>
            <a:r>
              <a:t>Code Snapshots - LDA</a:t>
            </a:r>
          </a:p>
        </p:txBody>
      </p:sp>
      <p:pic>
        <p:nvPicPr>
          <p:cNvPr id="198" name="Google Shape;267;p37" descr="Google Shape;267;p37"/>
          <p:cNvPicPr>
            <a:picLocks noChangeAspect="1"/>
          </p:cNvPicPr>
          <p:nvPr/>
        </p:nvPicPr>
        <p:blipFill>
          <a:blip r:embed="rId2">
            <a:extLst/>
          </a:blip>
          <a:stretch>
            <a:fillRect/>
          </a:stretch>
        </p:blipFill>
        <p:spPr>
          <a:xfrm>
            <a:off x="76200" y="1556324"/>
            <a:ext cx="9039625" cy="374535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Google Shape;273;p38"/>
          <p:cNvSpPr txBox="1"/>
          <p:nvPr>
            <p:ph type="title"/>
          </p:nvPr>
        </p:nvSpPr>
        <p:spPr>
          <a:prstGeom prst="rect">
            <a:avLst/>
          </a:prstGeom>
        </p:spPr>
        <p:txBody>
          <a:bodyPr/>
          <a:lstStyle>
            <a:lvl1pPr>
              <a:defRPr b="1" sz="4100">
                <a:solidFill>
                  <a:srgbClr val="004890"/>
                </a:solidFill>
                <a:latin typeface="Helvetica Neue"/>
                <a:ea typeface="Helvetica Neue"/>
                <a:cs typeface="Helvetica Neue"/>
                <a:sym typeface="Helvetica Neue"/>
              </a:defRPr>
            </a:lvl1pPr>
          </a:lstStyle>
          <a:p>
            <a:pPr/>
            <a:r>
              <a:t>Code Snapshots - Decision Tree</a:t>
            </a:r>
          </a:p>
        </p:txBody>
      </p:sp>
      <p:pic>
        <p:nvPicPr>
          <p:cNvPr id="201" name="Google Shape;274;p38" descr="Google Shape;274;p38"/>
          <p:cNvPicPr>
            <a:picLocks noChangeAspect="1"/>
          </p:cNvPicPr>
          <p:nvPr/>
        </p:nvPicPr>
        <p:blipFill>
          <a:blip r:embed="rId2">
            <a:extLst/>
          </a:blip>
          <a:stretch>
            <a:fillRect/>
          </a:stretch>
        </p:blipFill>
        <p:spPr>
          <a:xfrm>
            <a:off x="152400" y="1570037"/>
            <a:ext cx="8839201" cy="3749403"/>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Google Shape;280;p39"/>
          <p:cNvSpPr txBox="1"/>
          <p:nvPr>
            <p:ph type="title"/>
          </p:nvPr>
        </p:nvSpPr>
        <p:spPr>
          <a:prstGeom prst="rect">
            <a:avLst/>
          </a:prstGeom>
        </p:spPr>
        <p:txBody>
          <a:bodyPr/>
          <a:lstStyle>
            <a:lvl1pPr>
              <a:defRPr b="1" sz="4000">
                <a:solidFill>
                  <a:srgbClr val="004890"/>
                </a:solidFill>
                <a:latin typeface="Helvetica Neue"/>
                <a:ea typeface="Helvetica Neue"/>
                <a:cs typeface="Helvetica Neue"/>
                <a:sym typeface="Helvetica Neue"/>
              </a:defRPr>
            </a:lvl1pPr>
          </a:lstStyle>
          <a:p>
            <a:pPr/>
            <a:r>
              <a:t>Code Snapshots - Deep Learning</a:t>
            </a:r>
          </a:p>
        </p:txBody>
      </p:sp>
      <p:pic>
        <p:nvPicPr>
          <p:cNvPr id="204" name="Google Shape;281;p39" descr="Google Shape;281;p39"/>
          <p:cNvPicPr>
            <a:picLocks noChangeAspect="1"/>
          </p:cNvPicPr>
          <p:nvPr/>
        </p:nvPicPr>
        <p:blipFill>
          <a:blip r:embed="rId2">
            <a:extLst/>
          </a:blip>
          <a:stretch>
            <a:fillRect/>
          </a:stretch>
        </p:blipFill>
        <p:spPr>
          <a:xfrm>
            <a:off x="152400" y="1417637"/>
            <a:ext cx="8839200" cy="4833938"/>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Google Shape;287;p40"/>
          <p:cNvSpPr txBox="1"/>
          <p:nvPr>
            <p:ph type="body" idx="1"/>
          </p:nvPr>
        </p:nvSpPr>
        <p:spPr>
          <a:xfrm>
            <a:off x="457200" y="1600199"/>
            <a:ext cx="8229600" cy="4526102"/>
          </a:xfrm>
          <a:prstGeom prst="rect">
            <a:avLst/>
          </a:prstGeom>
        </p:spPr>
        <p:txBody>
          <a:bodyPr/>
          <a:lstStyle/>
          <a:p>
            <a:pPr>
              <a:buFont typeface="Times New Roman"/>
              <a:defRPr>
                <a:latin typeface="Times New Roman"/>
                <a:ea typeface="Times New Roman"/>
                <a:cs typeface="Times New Roman"/>
                <a:sym typeface="Times New Roman"/>
              </a:defRPr>
            </a:pPr>
            <a:r>
              <a:t>The performance of each model is compared in terms of its Precision, Recall and AuC characteristics.</a:t>
            </a:r>
          </a:p>
          <a:p>
            <a:pPr>
              <a:spcBef>
                <a:spcPts val="1000"/>
              </a:spcBef>
              <a:buFont typeface="Times New Roman"/>
              <a:defRPr>
                <a:latin typeface="Times New Roman"/>
                <a:ea typeface="Times New Roman"/>
                <a:cs typeface="Times New Roman"/>
                <a:sym typeface="Times New Roman"/>
              </a:defRPr>
            </a:pPr>
            <a:r>
              <a:t>Then the interventions for the course providers are discussed.</a:t>
            </a:r>
          </a:p>
          <a:p>
            <a:pPr>
              <a:spcBef>
                <a:spcPts val="1000"/>
              </a:spcBef>
              <a:buFont typeface="Times New Roman"/>
              <a:defRPr>
                <a:latin typeface="Times New Roman"/>
                <a:ea typeface="Times New Roman"/>
                <a:cs typeface="Times New Roman"/>
                <a:sym typeface="Times New Roman"/>
              </a:defRPr>
            </a:pPr>
            <a:r>
              <a:t>Finally personalized suggestions to the students were made by providing ranks for their weekly performance.</a:t>
            </a:r>
          </a:p>
        </p:txBody>
      </p:sp>
      <p:sp>
        <p:nvSpPr>
          <p:cNvPr id="207" name="Google Shape;288;p40"/>
          <p:cNvSpPr txBox="1"/>
          <p:nvPr>
            <p:ph type="title"/>
          </p:nvPr>
        </p:nvSpPr>
        <p:spPr>
          <a:xfrm>
            <a:off x="457200" y="198437"/>
            <a:ext cx="8229600" cy="1143001"/>
          </a:xfrm>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Results and Discussions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Google Shape;294;p41"/>
          <p:cNvSpPr txBox="1"/>
          <p:nvPr>
            <p:ph type="title"/>
          </p:nvPr>
        </p:nvSpPr>
        <p:spPr>
          <a:xfrm>
            <a:off x="457200" y="198437"/>
            <a:ext cx="8229600" cy="1143001"/>
          </a:xfrm>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Output Snapshots - SVM</a:t>
            </a:r>
          </a:p>
        </p:txBody>
      </p:sp>
      <p:pic>
        <p:nvPicPr>
          <p:cNvPr id="210" name="Google Shape;295;p41" descr="Google Shape;295;p41"/>
          <p:cNvPicPr>
            <a:picLocks noChangeAspect="1"/>
          </p:cNvPicPr>
          <p:nvPr/>
        </p:nvPicPr>
        <p:blipFill>
          <a:blip r:embed="rId2">
            <a:extLst/>
          </a:blip>
          <a:stretch>
            <a:fillRect/>
          </a:stretch>
        </p:blipFill>
        <p:spPr>
          <a:xfrm>
            <a:off x="184075" y="1479000"/>
            <a:ext cx="5953151" cy="4962100"/>
          </a:xfrm>
          <a:prstGeom prst="rect">
            <a:avLst/>
          </a:prstGeom>
          <a:ln w="12700">
            <a:miter lim="400000"/>
          </a:ln>
        </p:spPr>
      </p:pic>
      <p:pic>
        <p:nvPicPr>
          <p:cNvPr id="211" name="Google Shape;296;p41" descr="Google Shape;296;p41"/>
          <p:cNvPicPr>
            <a:picLocks noChangeAspect="1"/>
          </p:cNvPicPr>
          <p:nvPr/>
        </p:nvPicPr>
        <p:blipFill>
          <a:blip r:embed="rId3">
            <a:extLst/>
          </a:blip>
          <a:stretch>
            <a:fillRect/>
          </a:stretch>
        </p:blipFill>
        <p:spPr>
          <a:xfrm>
            <a:off x="5651775" y="3609699"/>
            <a:ext cx="3035026" cy="263252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Google Shape;104;p15"/>
          <p:cNvSpPr txBox="1"/>
          <p:nvPr/>
        </p:nvSpPr>
        <p:spPr>
          <a:xfrm>
            <a:off x="457200" y="4648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Abstract</a:t>
            </a:r>
          </a:p>
        </p:txBody>
      </p:sp>
      <p:sp>
        <p:nvSpPr>
          <p:cNvPr id="124" name="Google Shape;105;p15"/>
          <p:cNvSpPr txBox="1"/>
          <p:nvPr/>
        </p:nvSpPr>
        <p:spPr>
          <a:xfrm>
            <a:off x="654100" y="1397699"/>
            <a:ext cx="7963500" cy="415672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68300" algn="just">
              <a:lnSpc>
                <a:spcPct val="115000"/>
              </a:lnSpc>
              <a:buClr>
                <a:srgbClr val="000000"/>
              </a:buClr>
              <a:buSzPts val="2200"/>
              <a:buFont typeface="Times New Roman"/>
              <a:buChar char="●"/>
              <a:defRPr sz="2200">
                <a:latin typeface="Times New Roman"/>
                <a:ea typeface="Times New Roman"/>
                <a:cs typeface="Times New Roman"/>
                <a:sym typeface="Times New Roman"/>
              </a:defRPr>
            </a:pPr>
            <a:r>
              <a:t>In this project, we take an initial step to use the deep learning algorithm to construct the dropout prediction model and produce the predicted individual student dropout probability.</a:t>
            </a:r>
          </a:p>
          <a:p>
            <a:pPr marL="457200" indent="-368300" algn="just">
              <a:lnSpc>
                <a:spcPct val="115000"/>
              </a:lnSpc>
              <a:spcBef>
                <a:spcPts val="1000"/>
              </a:spcBef>
              <a:buClr>
                <a:srgbClr val="000000"/>
              </a:buClr>
              <a:buSzPts val="2200"/>
              <a:buFont typeface="Times New Roman"/>
              <a:buChar char="●"/>
              <a:defRPr sz="2200">
                <a:latin typeface="Times New Roman"/>
                <a:ea typeface="Times New Roman"/>
                <a:cs typeface="Times New Roman"/>
                <a:sym typeface="Times New Roman"/>
              </a:defRPr>
            </a:pPr>
            <a:r>
              <a:t>The deep learning algorithm takes the weekly history of student data into account and thus is able to notice changes in student behaviour over time. </a:t>
            </a:r>
          </a:p>
          <a:p>
            <a:pPr marL="457200" indent="-368300" algn="just">
              <a:lnSpc>
                <a:spcPct val="115000"/>
              </a:lnSpc>
              <a:spcBef>
                <a:spcPts val="1000"/>
              </a:spcBef>
              <a:buClr>
                <a:srgbClr val="000000"/>
              </a:buClr>
              <a:buSzPts val="2200"/>
              <a:buFont typeface="Times New Roman"/>
              <a:buChar char="●"/>
              <a:defRPr sz="2200">
                <a:latin typeface="Times New Roman"/>
                <a:ea typeface="Times New Roman"/>
                <a:cs typeface="Times New Roman"/>
                <a:sym typeface="Times New Roman"/>
              </a:defRPr>
            </a:pPr>
            <a:r>
              <a:t>Additional improvements are made to optimize the performance of the dropout prediction model and provide the course providers with appropriate interventions based on a temporal prediction mechanism.</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Google Shape;302;p42"/>
          <p:cNvSpPr txBox="1"/>
          <p:nvPr>
            <p:ph type="title"/>
          </p:nvPr>
        </p:nvSpPr>
        <p:spPr>
          <a:xfrm>
            <a:off x="457200" y="198437"/>
            <a:ext cx="8229600" cy="1143001"/>
          </a:xfrm>
          <a:prstGeom prst="rect">
            <a:avLst/>
          </a:prstGeom>
        </p:spPr>
        <p:txBody>
          <a:bodyPr/>
          <a:lstStyle>
            <a:lvl1pPr>
              <a:defRPr b="1" sz="4100">
                <a:solidFill>
                  <a:srgbClr val="004890"/>
                </a:solidFill>
                <a:latin typeface="Helvetica Neue"/>
                <a:ea typeface="Helvetica Neue"/>
                <a:cs typeface="Helvetica Neue"/>
                <a:sym typeface="Helvetica Neue"/>
              </a:defRPr>
            </a:lvl1pPr>
          </a:lstStyle>
          <a:p>
            <a:pPr/>
            <a:r>
              <a:t>Output Snapshots - Naive Bayes</a:t>
            </a:r>
          </a:p>
        </p:txBody>
      </p:sp>
      <p:pic>
        <p:nvPicPr>
          <p:cNvPr id="214" name="Google Shape;303;p42" descr="Google Shape;303;p42"/>
          <p:cNvPicPr>
            <a:picLocks noChangeAspect="1"/>
          </p:cNvPicPr>
          <p:nvPr/>
        </p:nvPicPr>
        <p:blipFill>
          <a:blip r:embed="rId2">
            <a:extLst/>
          </a:blip>
          <a:stretch>
            <a:fillRect/>
          </a:stretch>
        </p:blipFill>
        <p:spPr>
          <a:xfrm>
            <a:off x="334174" y="1229436"/>
            <a:ext cx="5052452" cy="5211764"/>
          </a:xfrm>
          <a:prstGeom prst="rect">
            <a:avLst/>
          </a:prstGeom>
          <a:ln w="12700">
            <a:miter lim="400000"/>
          </a:ln>
        </p:spPr>
      </p:pic>
      <p:pic>
        <p:nvPicPr>
          <p:cNvPr id="215" name="Picture 2" descr="Picture 2"/>
          <p:cNvPicPr>
            <a:picLocks noChangeAspect="1"/>
          </p:cNvPicPr>
          <p:nvPr/>
        </p:nvPicPr>
        <p:blipFill>
          <a:blip r:embed="rId3">
            <a:extLst/>
          </a:blip>
          <a:stretch>
            <a:fillRect/>
          </a:stretch>
        </p:blipFill>
        <p:spPr>
          <a:xfrm>
            <a:off x="5208825" y="1869183"/>
            <a:ext cx="3688984" cy="289637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Google Shape;310;p43"/>
          <p:cNvSpPr txBox="1"/>
          <p:nvPr>
            <p:ph type="title"/>
          </p:nvPr>
        </p:nvSpPr>
        <p:spPr>
          <a:xfrm>
            <a:off x="457200" y="198437"/>
            <a:ext cx="8229600" cy="1143001"/>
          </a:xfrm>
          <a:prstGeom prst="rect">
            <a:avLst/>
          </a:prstGeom>
        </p:spPr>
        <p:txBody>
          <a:bodyPr/>
          <a:lstStyle>
            <a:lvl1pPr defTabSz="768095">
              <a:defRPr b="1" sz="3443">
                <a:solidFill>
                  <a:srgbClr val="004890"/>
                </a:solidFill>
                <a:latin typeface="Helvetica Neue"/>
                <a:ea typeface="Helvetica Neue"/>
                <a:cs typeface="Helvetica Neue"/>
                <a:sym typeface="Helvetica Neue"/>
              </a:defRPr>
            </a:lvl1pPr>
          </a:lstStyle>
          <a:p>
            <a:pPr/>
            <a:r>
              <a:t>Output Snapshots - Logistic Regression</a:t>
            </a:r>
          </a:p>
        </p:txBody>
      </p:sp>
      <p:pic>
        <p:nvPicPr>
          <p:cNvPr id="218" name="Google Shape;311;p43" descr="Google Shape;311;p43"/>
          <p:cNvPicPr>
            <a:picLocks noChangeAspect="1"/>
          </p:cNvPicPr>
          <p:nvPr/>
        </p:nvPicPr>
        <p:blipFill>
          <a:blip r:embed="rId2">
            <a:extLst/>
          </a:blip>
          <a:stretch>
            <a:fillRect/>
          </a:stretch>
        </p:blipFill>
        <p:spPr>
          <a:xfrm>
            <a:off x="304800" y="1468150"/>
            <a:ext cx="4954200" cy="4932651"/>
          </a:xfrm>
          <a:prstGeom prst="rect">
            <a:avLst/>
          </a:prstGeom>
          <a:ln w="12700">
            <a:miter lim="400000"/>
          </a:ln>
        </p:spPr>
      </p:pic>
      <p:pic>
        <p:nvPicPr>
          <p:cNvPr id="219" name="Picture 2" descr="Picture 2"/>
          <p:cNvPicPr>
            <a:picLocks noChangeAspect="1"/>
          </p:cNvPicPr>
          <p:nvPr/>
        </p:nvPicPr>
        <p:blipFill>
          <a:blip r:embed="rId3">
            <a:extLst/>
          </a:blip>
          <a:stretch>
            <a:fillRect/>
          </a:stretch>
        </p:blipFill>
        <p:spPr>
          <a:xfrm>
            <a:off x="5161086" y="1978260"/>
            <a:ext cx="3700951" cy="3055906"/>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Google Shape;318;p44"/>
          <p:cNvSpPr txBox="1"/>
          <p:nvPr>
            <p:ph type="title"/>
          </p:nvPr>
        </p:nvSpPr>
        <p:spPr>
          <a:xfrm>
            <a:off x="457200" y="198437"/>
            <a:ext cx="8229600" cy="1143001"/>
          </a:xfrm>
          <a:prstGeom prst="rect">
            <a:avLst/>
          </a:prstGeom>
        </p:spPr>
        <p:txBody>
          <a:bodyPr/>
          <a:lstStyle>
            <a:lvl1pPr>
              <a:defRPr b="1" sz="4100">
                <a:solidFill>
                  <a:srgbClr val="004890"/>
                </a:solidFill>
                <a:latin typeface="Helvetica Neue"/>
                <a:ea typeface="Helvetica Neue"/>
                <a:cs typeface="Helvetica Neue"/>
                <a:sym typeface="Helvetica Neue"/>
              </a:defRPr>
            </a:lvl1pPr>
          </a:lstStyle>
          <a:p>
            <a:pPr/>
            <a:r>
              <a:t>Output Snapshots - LDA</a:t>
            </a:r>
          </a:p>
        </p:txBody>
      </p:sp>
      <p:pic>
        <p:nvPicPr>
          <p:cNvPr id="222" name="Google Shape;319;p44" descr="Google Shape;319;p44"/>
          <p:cNvPicPr>
            <a:picLocks noChangeAspect="1"/>
          </p:cNvPicPr>
          <p:nvPr/>
        </p:nvPicPr>
        <p:blipFill>
          <a:blip r:embed="rId2">
            <a:extLst/>
          </a:blip>
          <a:stretch>
            <a:fillRect/>
          </a:stretch>
        </p:blipFill>
        <p:spPr>
          <a:xfrm>
            <a:off x="185450" y="1265237"/>
            <a:ext cx="5002697" cy="5211765"/>
          </a:xfrm>
          <a:prstGeom prst="rect">
            <a:avLst/>
          </a:prstGeom>
          <a:ln w="12700">
            <a:miter lim="400000"/>
          </a:ln>
        </p:spPr>
      </p:pic>
      <p:pic>
        <p:nvPicPr>
          <p:cNvPr id="223" name="Picture 2" descr="Picture 2"/>
          <p:cNvPicPr>
            <a:picLocks noChangeAspect="1"/>
          </p:cNvPicPr>
          <p:nvPr/>
        </p:nvPicPr>
        <p:blipFill>
          <a:blip r:embed="rId3">
            <a:extLst/>
          </a:blip>
          <a:stretch>
            <a:fillRect/>
          </a:stretch>
        </p:blipFill>
        <p:spPr>
          <a:xfrm>
            <a:off x="5059359" y="1907926"/>
            <a:ext cx="3629298" cy="2996102"/>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Google Shape;326;p45"/>
          <p:cNvSpPr txBox="1"/>
          <p:nvPr>
            <p:ph type="title"/>
          </p:nvPr>
        </p:nvSpPr>
        <p:spPr>
          <a:xfrm>
            <a:off x="457200" y="198437"/>
            <a:ext cx="8229600" cy="1143001"/>
          </a:xfrm>
          <a:prstGeom prst="rect">
            <a:avLst/>
          </a:prstGeom>
        </p:spPr>
        <p:txBody>
          <a:bodyPr/>
          <a:lstStyle>
            <a:lvl1pPr>
              <a:defRPr b="1" sz="3900">
                <a:solidFill>
                  <a:srgbClr val="004890"/>
                </a:solidFill>
                <a:latin typeface="Helvetica Neue"/>
                <a:ea typeface="Helvetica Neue"/>
                <a:cs typeface="Helvetica Neue"/>
                <a:sym typeface="Helvetica Neue"/>
              </a:defRPr>
            </a:lvl1pPr>
          </a:lstStyle>
          <a:p>
            <a:pPr/>
            <a:r>
              <a:t>Output Snapshots - Decision Tree</a:t>
            </a:r>
          </a:p>
        </p:txBody>
      </p:sp>
      <p:pic>
        <p:nvPicPr>
          <p:cNvPr id="226" name="Google Shape;327;p45" descr="Google Shape;327;p45"/>
          <p:cNvPicPr>
            <a:picLocks noChangeAspect="1"/>
          </p:cNvPicPr>
          <p:nvPr/>
        </p:nvPicPr>
        <p:blipFill>
          <a:blip r:embed="rId2">
            <a:extLst/>
          </a:blip>
          <a:stretch>
            <a:fillRect/>
          </a:stretch>
        </p:blipFill>
        <p:spPr>
          <a:xfrm>
            <a:off x="208399" y="1265237"/>
            <a:ext cx="5196789" cy="5211763"/>
          </a:xfrm>
          <a:prstGeom prst="rect">
            <a:avLst/>
          </a:prstGeom>
          <a:ln w="12700">
            <a:miter lim="400000"/>
          </a:ln>
        </p:spPr>
      </p:pic>
      <p:pic>
        <p:nvPicPr>
          <p:cNvPr id="227" name="Picture 2" descr="Picture 2"/>
          <p:cNvPicPr>
            <a:picLocks noChangeAspect="1"/>
          </p:cNvPicPr>
          <p:nvPr/>
        </p:nvPicPr>
        <p:blipFill>
          <a:blip r:embed="rId3">
            <a:extLst/>
          </a:blip>
          <a:stretch>
            <a:fillRect/>
          </a:stretch>
        </p:blipFill>
        <p:spPr>
          <a:xfrm>
            <a:off x="5064373" y="1844175"/>
            <a:ext cx="3824655" cy="3131436"/>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Google Shape;334;p46"/>
          <p:cNvSpPr txBox="1"/>
          <p:nvPr>
            <p:ph type="title"/>
          </p:nvPr>
        </p:nvSpPr>
        <p:spPr>
          <a:prstGeom prst="rect">
            <a:avLst/>
          </a:prstGeom>
        </p:spPr>
        <p:txBody>
          <a:bodyPr/>
          <a:lstStyle>
            <a:lvl1pPr>
              <a:defRPr b="1" sz="3800">
                <a:solidFill>
                  <a:srgbClr val="004890"/>
                </a:solidFill>
                <a:latin typeface="Helvetica Neue"/>
                <a:ea typeface="Helvetica Neue"/>
                <a:cs typeface="Helvetica Neue"/>
                <a:sym typeface="Helvetica Neue"/>
              </a:defRPr>
            </a:lvl1pPr>
          </a:lstStyle>
          <a:p>
            <a:pPr/>
            <a:r>
              <a:t>Output Snapshots - Deep Learning</a:t>
            </a:r>
          </a:p>
        </p:txBody>
      </p:sp>
      <p:pic>
        <p:nvPicPr>
          <p:cNvPr id="230" name="Google Shape;335;p46" descr="Google Shape;335;p46"/>
          <p:cNvPicPr>
            <a:picLocks noChangeAspect="1"/>
          </p:cNvPicPr>
          <p:nvPr/>
        </p:nvPicPr>
        <p:blipFill>
          <a:blip r:embed="rId2">
            <a:extLst/>
          </a:blip>
          <a:stretch>
            <a:fillRect/>
          </a:stretch>
        </p:blipFill>
        <p:spPr>
          <a:xfrm>
            <a:off x="122099" y="1587400"/>
            <a:ext cx="4712577" cy="4358050"/>
          </a:xfrm>
          <a:prstGeom prst="rect">
            <a:avLst/>
          </a:prstGeom>
          <a:ln w="12700">
            <a:miter lim="400000"/>
          </a:ln>
        </p:spPr>
      </p:pic>
      <p:pic>
        <p:nvPicPr>
          <p:cNvPr id="231" name="Google Shape;336;p46" descr="Google Shape;336;p46"/>
          <p:cNvPicPr>
            <a:picLocks noChangeAspect="1"/>
          </p:cNvPicPr>
          <p:nvPr/>
        </p:nvPicPr>
        <p:blipFill>
          <a:blip r:embed="rId3">
            <a:extLst/>
          </a:blip>
          <a:stretch>
            <a:fillRect/>
          </a:stretch>
        </p:blipFill>
        <p:spPr>
          <a:xfrm>
            <a:off x="4682275" y="1801373"/>
            <a:ext cx="4229626" cy="3933852"/>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Google Shape;342;p47"/>
          <p:cNvSpPr txBox="1"/>
          <p:nvPr>
            <p:ph type="title"/>
          </p:nvPr>
        </p:nvSpPr>
        <p:spPr>
          <a:prstGeom prst="rect">
            <a:avLst/>
          </a:prstGeom>
        </p:spPr>
        <p:txBody>
          <a:bodyPr/>
          <a:lstStyle>
            <a:lvl1pPr>
              <a:defRPr b="1" sz="3800">
                <a:solidFill>
                  <a:srgbClr val="004890"/>
                </a:solidFill>
                <a:latin typeface="Helvetica Neue"/>
                <a:ea typeface="Helvetica Neue"/>
                <a:cs typeface="Helvetica Neue"/>
                <a:sym typeface="Helvetica Neue"/>
              </a:defRPr>
            </a:lvl1pPr>
          </a:lstStyle>
          <a:p>
            <a:pPr/>
            <a:r>
              <a:t>Output Snapshots - Deep Learning</a:t>
            </a:r>
          </a:p>
        </p:txBody>
      </p:sp>
      <p:pic>
        <p:nvPicPr>
          <p:cNvPr id="234" name="Google Shape;343;p47" descr="Google Shape;343;p47"/>
          <p:cNvPicPr>
            <a:picLocks noChangeAspect="1"/>
          </p:cNvPicPr>
          <p:nvPr/>
        </p:nvPicPr>
        <p:blipFill>
          <a:blip r:embed="rId2">
            <a:extLst/>
          </a:blip>
          <a:stretch>
            <a:fillRect/>
          </a:stretch>
        </p:blipFill>
        <p:spPr>
          <a:xfrm>
            <a:off x="152400" y="1646224"/>
            <a:ext cx="5697826" cy="2600326"/>
          </a:xfrm>
          <a:prstGeom prst="rect">
            <a:avLst/>
          </a:prstGeom>
          <a:ln w="12700">
            <a:miter lim="400000"/>
          </a:ln>
        </p:spPr>
      </p:pic>
      <p:pic>
        <p:nvPicPr>
          <p:cNvPr id="235" name="Google Shape;344;p47" descr="Google Shape;344;p47"/>
          <p:cNvPicPr>
            <a:picLocks noChangeAspect="1"/>
          </p:cNvPicPr>
          <p:nvPr/>
        </p:nvPicPr>
        <p:blipFill>
          <a:blip r:embed="rId3">
            <a:extLst/>
          </a:blip>
          <a:stretch>
            <a:fillRect/>
          </a:stretch>
        </p:blipFill>
        <p:spPr>
          <a:xfrm>
            <a:off x="5502950" y="1650225"/>
            <a:ext cx="3421001" cy="355755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Google Shape;350;p48"/>
          <p:cNvSpPr txBox="1"/>
          <p:nvPr>
            <p:ph type="title"/>
          </p:nvPr>
        </p:nvSpPr>
        <p:spPr>
          <a:xfrm>
            <a:off x="457200" y="46037"/>
            <a:ext cx="8229600" cy="1143001"/>
          </a:xfrm>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Performance Comparison</a:t>
            </a:r>
          </a:p>
        </p:txBody>
      </p:sp>
      <p:graphicFrame>
        <p:nvGraphicFramePr>
          <p:cNvPr id="238" name="Google Shape;351;p48"/>
          <p:cNvGraphicFramePr/>
          <p:nvPr/>
        </p:nvGraphicFramePr>
        <p:xfrm>
          <a:off x="516199" y="1181100"/>
          <a:ext cx="8031776" cy="49349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947025"/>
                <a:gridCol w="2574150"/>
                <a:gridCol w="2510600"/>
              </a:tblGrid>
              <a:tr h="591350">
                <a:tc>
                  <a:txBody>
                    <a:bodyPr/>
                    <a:lstStyle/>
                    <a:p>
                      <a:pPr algn="l">
                        <a:lnSpc>
                          <a:spcPct val="115000"/>
                        </a:lnSpc>
                        <a:defRPr sz="1800"/>
                      </a:pPr>
                      <a:r>
                        <a:rPr b="1" sz="2000">
                          <a:latin typeface="Times New Roman"/>
                          <a:ea typeface="Times New Roman"/>
                          <a:cs typeface="Times New Roman"/>
                          <a:sym typeface="Times New Roman"/>
                        </a:rPr>
                        <a:t>Models</a:t>
                      </a:r>
                    </a:p>
                  </a:txBody>
                  <a:tcPr marL="91425" marR="91425" marT="91425" marB="91425" anchor="t" anchorCtr="0" horzOverflow="overflow"/>
                </a:tc>
                <a:tc>
                  <a:txBody>
                    <a:bodyPr/>
                    <a:lstStyle/>
                    <a:p>
                      <a:pPr algn="l">
                        <a:defRPr sz="1800"/>
                      </a:pPr>
                      <a:r>
                        <a:rPr b="1" sz="2000">
                          <a:latin typeface="Times New Roman"/>
                          <a:ea typeface="Times New Roman"/>
                          <a:cs typeface="Times New Roman"/>
                          <a:sym typeface="Times New Roman"/>
                        </a:rPr>
                        <a:t>Precision score for Class 1</a:t>
                      </a:r>
                    </a:p>
                  </a:txBody>
                  <a:tcPr marL="91425" marR="91425" marT="91425" marB="91425" anchor="t" anchorCtr="0" horzOverflow="overflow"/>
                </a:tc>
                <a:tc>
                  <a:txBody>
                    <a:bodyPr/>
                    <a:lstStyle/>
                    <a:p>
                      <a:pPr algn="l">
                        <a:defRPr sz="1800"/>
                      </a:pPr>
                      <a:r>
                        <a:rPr b="1" sz="2000">
                          <a:latin typeface="Times New Roman"/>
                          <a:ea typeface="Times New Roman"/>
                          <a:cs typeface="Times New Roman"/>
                          <a:sym typeface="Times New Roman"/>
                        </a:rPr>
                        <a:t>Recall Score for Class 1</a:t>
                      </a:r>
                    </a:p>
                  </a:txBody>
                  <a:tcPr marL="91425" marR="91425" marT="91425" marB="91425" anchor="t" anchorCtr="0" horzOverflow="overflow"/>
                </a:tc>
              </a:tr>
              <a:tr h="591350">
                <a:tc>
                  <a:txBody>
                    <a:bodyPr/>
                    <a:lstStyle/>
                    <a:p>
                      <a:pPr algn="l">
                        <a:lnSpc>
                          <a:spcPct val="115000"/>
                        </a:lnSpc>
                        <a:defRPr sz="1800"/>
                      </a:pPr>
                      <a:r>
                        <a:rPr b="1" sz="2000">
                          <a:latin typeface="Times New Roman"/>
                          <a:ea typeface="Times New Roman"/>
                          <a:cs typeface="Times New Roman"/>
                          <a:sym typeface="Times New Roman"/>
                        </a:rPr>
                        <a:t>Support Vector Machine</a:t>
                      </a:r>
                    </a:p>
                  </a:txBody>
                  <a:tcPr marL="91425" marR="91425" marT="91425" marB="91425" anchor="t" anchorCtr="0" horzOverflow="overflow"/>
                </a:tc>
                <a:tc>
                  <a:txBody>
                    <a:bodyPr/>
                    <a:lstStyle/>
                    <a:p>
                      <a:pPr algn="l">
                        <a:defRPr sz="1800"/>
                      </a:pPr>
                      <a:r>
                        <a:rPr b="1" sz="2000">
                          <a:latin typeface="Times New Roman"/>
                          <a:ea typeface="Times New Roman"/>
                          <a:cs typeface="Times New Roman"/>
                          <a:sym typeface="Times New Roman"/>
                        </a:rPr>
                        <a:t>78</a:t>
                      </a:r>
                    </a:p>
                  </a:txBody>
                  <a:tcPr marL="91425" marR="91425" marT="91425" marB="91425" anchor="t" anchorCtr="0" horzOverflow="overflow"/>
                </a:tc>
                <a:tc>
                  <a:txBody>
                    <a:bodyPr/>
                    <a:lstStyle/>
                    <a:p>
                      <a:pPr algn="l">
                        <a:lnSpc>
                          <a:spcPct val="115000"/>
                        </a:lnSpc>
                        <a:defRPr sz="1800"/>
                      </a:pPr>
                      <a:r>
                        <a:rPr b="1" sz="2000">
                          <a:latin typeface="Times New Roman"/>
                          <a:ea typeface="Times New Roman"/>
                          <a:cs typeface="Times New Roman"/>
                          <a:sym typeface="Times New Roman"/>
                        </a:rPr>
                        <a:t>73</a:t>
                      </a:r>
                    </a:p>
                  </a:txBody>
                  <a:tcPr marL="91425" marR="91425" marT="91425" marB="91425" anchor="t" anchorCtr="0" horzOverflow="overflow"/>
                </a:tc>
              </a:tr>
              <a:tr h="614000">
                <a:tc>
                  <a:txBody>
                    <a:bodyPr/>
                    <a:lstStyle/>
                    <a:p>
                      <a:pPr algn="l">
                        <a:lnSpc>
                          <a:spcPct val="115000"/>
                        </a:lnSpc>
                        <a:defRPr sz="1800"/>
                      </a:pPr>
                      <a:r>
                        <a:rPr b="1" sz="2000">
                          <a:latin typeface="Times New Roman"/>
                          <a:ea typeface="Times New Roman"/>
                          <a:cs typeface="Times New Roman"/>
                          <a:sym typeface="Times New Roman"/>
                        </a:rPr>
                        <a:t>Logistic Regression</a:t>
                      </a:r>
                    </a:p>
                  </a:txBody>
                  <a:tcPr marL="91425" marR="91425" marT="91425" marB="91425" anchor="t" anchorCtr="0" horzOverflow="overflow"/>
                </a:tc>
                <a:tc>
                  <a:txBody>
                    <a:bodyPr/>
                    <a:lstStyle/>
                    <a:p>
                      <a:pPr algn="l">
                        <a:lnSpc>
                          <a:spcPct val="115000"/>
                        </a:lnSpc>
                        <a:defRPr sz="1800"/>
                      </a:pPr>
                      <a:r>
                        <a:rPr b="1" sz="2000">
                          <a:latin typeface="Times New Roman"/>
                          <a:ea typeface="Times New Roman"/>
                          <a:cs typeface="Times New Roman"/>
                          <a:sym typeface="Times New Roman"/>
                        </a:rPr>
                        <a:t>57</a:t>
                      </a:r>
                    </a:p>
                  </a:txBody>
                  <a:tcPr marL="91425" marR="91425" marT="91425" marB="91425" anchor="t" anchorCtr="0" horzOverflow="overflow"/>
                </a:tc>
                <a:tc>
                  <a:txBody>
                    <a:bodyPr/>
                    <a:lstStyle/>
                    <a:p>
                      <a:pPr marR="50800" algn="l">
                        <a:lnSpc>
                          <a:spcPct val="121429"/>
                        </a:lnSpc>
                        <a:defRPr sz="1800"/>
                      </a:pPr>
                      <a:r>
                        <a:rPr b="1" sz="2000">
                          <a:latin typeface="Times New Roman"/>
                          <a:ea typeface="Times New Roman"/>
                          <a:cs typeface="Times New Roman"/>
                          <a:sym typeface="Times New Roman"/>
                        </a:rPr>
                        <a:t>94</a:t>
                      </a:r>
                    </a:p>
                  </a:txBody>
                  <a:tcPr marL="91425" marR="91425" marT="91425" marB="91425" anchor="t" anchorCtr="0" horzOverflow="overflow"/>
                </a:tc>
              </a:tr>
              <a:tr h="661725">
                <a:tc>
                  <a:txBody>
                    <a:bodyPr/>
                    <a:lstStyle/>
                    <a:p>
                      <a:pPr algn="l">
                        <a:lnSpc>
                          <a:spcPct val="115000"/>
                        </a:lnSpc>
                        <a:defRPr sz="1800"/>
                      </a:pPr>
                      <a:r>
                        <a:rPr b="1" sz="2000">
                          <a:latin typeface="Times New Roman"/>
                          <a:ea typeface="Times New Roman"/>
                          <a:cs typeface="Times New Roman"/>
                          <a:sym typeface="Times New Roman"/>
                        </a:rPr>
                        <a:t>Naive Bayes</a:t>
                      </a:r>
                    </a:p>
                  </a:txBody>
                  <a:tcPr marL="91425" marR="91425" marT="91425" marB="91425" anchor="t" anchorCtr="0" horzOverflow="overflow"/>
                </a:tc>
                <a:tc>
                  <a:txBody>
                    <a:bodyPr/>
                    <a:lstStyle/>
                    <a:p>
                      <a:pPr algn="l">
                        <a:lnSpc>
                          <a:spcPct val="115000"/>
                        </a:lnSpc>
                        <a:defRPr sz="1800"/>
                      </a:pPr>
                      <a:r>
                        <a:rPr b="1" sz="2000">
                          <a:latin typeface="Times New Roman"/>
                          <a:ea typeface="Times New Roman"/>
                          <a:cs typeface="Times New Roman"/>
                          <a:sym typeface="Times New Roman"/>
                        </a:rPr>
                        <a:t>49</a:t>
                      </a:r>
                    </a:p>
                  </a:txBody>
                  <a:tcPr marL="91425" marR="91425" marT="91425" marB="91425" anchor="t" anchorCtr="0" horzOverflow="overflow"/>
                </a:tc>
                <a:tc>
                  <a:txBody>
                    <a:bodyPr/>
                    <a:lstStyle/>
                    <a:p>
                      <a:pPr algn="l">
                        <a:lnSpc>
                          <a:spcPct val="115000"/>
                        </a:lnSpc>
                        <a:defRPr sz="1800"/>
                      </a:pPr>
                      <a:r>
                        <a:rPr b="1" sz="2000">
                          <a:latin typeface="Times New Roman"/>
                          <a:ea typeface="Times New Roman"/>
                          <a:cs typeface="Times New Roman"/>
                          <a:sym typeface="Times New Roman"/>
                        </a:rPr>
                        <a:t>96</a:t>
                      </a:r>
                    </a:p>
                  </a:txBody>
                  <a:tcPr marL="91425" marR="91425" marT="91425" marB="91425" anchor="t" anchorCtr="0" horzOverflow="overflow"/>
                </a:tc>
              </a:tr>
              <a:tr h="965225">
                <a:tc>
                  <a:txBody>
                    <a:bodyPr/>
                    <a:lstStyle/>
                    <a:p>
                      <a:pPr algn="l">
                        <a:lnSpc>
                          <a:spcPct val="115000"/>
                        </a:lnSpc>
                        <a:defRPr sz="1800"/>
                      </a:pPr>
                      <a:r>
                        <a:rPr b="1" sz="2000">
                          <a:latin typeface="Times New Roman"/>
                          <a:ea typeface="Times New Roman"/>
                          <a:cs typeface="Times New Roman"/>
                          <a:sym typeface="Times New Roman"/>
                        </a:rPr>
                        <a:t>Linear Discriminant Analysis</a:t>
                      </a:r>
                    </a:p>
                  </a:txBody>
                  <a:tcPr marL="91425" marR="91425" marT="91425" marB="91425" anchor="t" anchorCtr="0" horzOverflow="overflow"/>
                </a:tc>
                <a:tc>
                  <a:txBody>
                    <a:bodyPr/>
                    <a:lstStyle/>
                    <a:p>
                      <a:pPr algn="l">
                        <a:lnSpc>
                          <a:spcPct val="115000"/>
                        </a:lnSpc>
                        <a:defRPr sz="1800"/>
                      </a:pPr>
                      <a:r>
                        <a:rPr b="1" sz="2000">
                          <a:latin typeface="Times New Roman"/>
                          <a:ea typeface="Times New Roman"/>
                          <a:cs typeface="Times New Roman"/>
                          <a:sym typeface="Times New Roman"/>
                        </a:rPr>
                        <a:t>67</a:t>
                      </a:r>
                    </a:p>
                  </a:txBody>
                  <a:tcPr marL="91425" marR="91425" marT="91425" marB="91425" anchor="t" anchorCtr="0" horzOverflow="overflow"/>
                </a:tc>
                <a:tc>
                  <a:txBody>
                    <a:bodyPr/>
                    <a:lstStyle/>
                    <a:p>
                      <a:pPr algn="l">
                        <a:lnSpc>
                          <a:spcPct val="115000"/>
                        </a:lnSpc>
                        <a:defRPr sz="1800"/>
                      </a:pPr>
                      <a:r>
                        <a:rPr b="1" sz="2000">
                          <a:latin typeface="Times New Roman"/>
                          <a:ea typeface="Times New Roman"/>
                          <a:cs typeface="Times New Roman"/>
                          <a:sym typeface="Times New Roman"/>
                        </a:rPr>
                        <a:t>92</a:t>
                      </a:r>
                    </a:p>
                  </a:txBody>
                  <a:tcPr marL="91425" marR="91425" marT="91425" marB="91425" anchor="t" anchorCtr="0" horzOverflow="overflow"/>
                </a:tc>
              </a:tr>
              <a:tr h="591350">
                <a:tc>
                  <a:txBody>
                    <a:bodyPr/>
                    <a:lstStyle/>
                    <a:p>
                      <a:pPr algn="l">
                        <a:lnSpc>
                          <a:spcPct val="115000"/>
                        </a:lnSpc>
                        <a:defRPr sz="1800"/>
                      </a:pPr>
                      <a:r>
                        <a:rPr b="1" sz="2000">
                          <a:latin typeface="Times New Roman"/>
                          <a:ea typeface="Times New Roman"/>
                          <a:cs typeface="Times New Roman"/>
                          <a:sym typeface="Times New Roman"/>
                        </a:rPr>
                        <a:t>Decision Tree</a:t>
                      </a:r>
                    </a:p>
                  </a:txBody>
                  <a:tcPr marL="91425" marR="91425" marT="91425" marB="91425" anchor="t" anchorCtr="0" horzOverflow="overflow"/>
                </a:tc>
                <a:tc>
                  <a:txBody>
                    <a:bodyPr/>
                    <a:lstStyle/>
                    <a:p>
                      <a:pPr algn="l">
                        <a:lnSpc>
                          <a:spcPct val="115000"/>
                        </a:lnSpc>
                        <a:defRPr sz="1800"/>
                      </a:pPr>
                      <a:r>
                        <a:rPr b="1" sz="2000">
                          <a:latin typeface="Times New Roman"/>
                          <a:ea typeface="Times New Roman"/>
                          <a:cs typeface="Times New Roman"/>
                          <a:sym typeface="Times New Roman"/>
                        </a:rPr>
                        <a:t>63</a:t>
                      </a:r>
                    </a:p>
                  </a:txBody>
                  <a:tcPr marL="91425" marR="91425" marT="91425" marB="91425" anchor="t" anchorCtr="0" horzOverflow="overflow"/>
                </a:tc>
                <a:tc>
                  <a:txBody>
                    <a:bodyPr/>
                    <a:lstStyle/>
                    <a:p>
                      <a:pPr algn="l">
                        <a:lnSpc>
                          <a:spcPct val="115000"/>
                        </a:lnSpc>
                        <a:defRPr sz="1800"/>
                      </a:pPr>
                      <a:r>
                        <a:rPr b="1" sz="2000">
                          <a:latin typeface="Times New Roman"/>
                          <a:ea typeface="Times New Roman"/>
                          <a:cs typeface="Times New Roman"/>
                          <a:sym typeface="Times New Roman"/>
                        </a:rPr>
                        <a:t>92</a:t>
                      </a:r>
                    </a:p>
                  </a:txBody>
                  <a:tcPr marL="91425" marR="91425" marT="91425" marB="91425" anchor="t" anchorCtr="0" horzOverflow="overflow"/>
                </a:tc>
              </a:tr>
              <a:tr h="919899">
                <a:tc>
                  <a:txBody>
                    <a:bodyPr/>
                    <a:lstStyle/>
                    <a:p>
                      <a:pPr algn="l">
                        <a:lnSpc>
                          <a:spcPct val="115000"/>
                        </a:lnSpc>
                        <a:defRPr b="1" sz="2000">
                          <a:latin typeface="Times New Roman"/>
                          <a:ea typeface="Times New Roman"/>
                          <a:cs typeface="Times New Roman"/>
                          <a:sym typeface="Times New Roman"/>
                        </a:defRPr>
                      </a:pPr>
                      <a:r>
                        <a:t>Neural Network</a:t>
                      </a:r>
                    </a:p>
                  </a:txBody>
                  <a:tcPr marL="91425" marR="91425" marT="91425" marB="91425" anchor="t" anchorCtr="0" horzOverflow="overflow"/>
                </a:tc>
                <a:tc>
                  <a:txBody>
                    <a:bodyPr/>
                    <a:lstStyle/>
                    <a:p>
                      <a:pPr algn="l">
                        <a:defRPr sz="1800"/>
                      </a:pPr>
                      <a:r>
                        <a:rPr b="1" sz="2000">
                          <a:latin typeface="Times New Roman"/>
                          <a:ea typeface="Times New Roman"/>
                          <a:cs typeface="Times New Roman"/>
                          <a:sym typeface="Times New Roman"/>
                        </a:rPr>
                        <a:t>72</a:t>
                      </a:r>
                    </a:p>
                  </a:txBody>
                  <a:tcPr marL="91425" marR="91425" marT="91425" marB="91425" anchor="t" anchorCtr="0" horzOverflow="overflow"/>
                </a:tc>
                <a:tc>
                  <a:txBody>
                    <a:bodyPr/>
                    <a:lstStyle/>
                    <a:p>
                      <a:pPr algn="l">
                        <a:defRPr sz="1800"/>
                      </a:pPr>
                      <a:r>
                        <a:rPr b="1" sz="2000">
                          <a:latin typeface="Times New Roman"/>
                          <a:ea typeface="Times New Roman"/>
                          <a:cs typeface="Times New Roman"/>
                          <a:sym typeface="Times New Roman"/>
                        </a:rPr>
                        <a:t>84</a:t>
                      </a:r>
                    </a:p>
                  </a:txBody>
                  <a:tcPr marL="91425" marR="91425" marT="91425" marB="91425" anchor="t" anchorCtr="0" horzOverflow="overflow"/>
                </a:tc>
              </a:tr>
            </a:tbl>
          </a:graphicData>
        </a:graphic>
      </p:graphicFrame>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Google Shape;357;p49"/>
          <p:cNvSpPr txBox="1"/>
          <p:nvPr>
            <p:ph type="title"/>
          </p:nvPr>
        </p:nvSpPr>
        <p:spPr>
          <a:xfrm>
            <a:off x="457200" y="198437"/>
            <a:ext cx="8229600" cy="1143001"/>
          </a:xfrm>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Precision vs Recall</a:t>
            </a:r>
          </a:p>
        </p:txBody>
      </p:sp>
      <p:pic>
        <p:nvPicPr>
          <p:cNvPr id="241" name="Google Shape;358;p49" descr="Google Shape;358;p49"/>
          <p:cNvPicPr>
            <a:picLocks noChangeAspect="1"/>
          </p:cNvPicPr>
          <p:nvPr/>
        </p:nvPicPr>
        <p:blipFill>
          <a:blip r:embed="rId2">
            <a:extLst/>
          </a:blip>
          <a:stretch>
            <a:fillRect/>
          </a:stretch>
        </p:blipFill>
        <p:spPr>
          <a:xfrm>
            <a:off x="76200" y="1786275"/>
            <a:ext cx="4556275" cy="3441351"/>
          </a:xfrm>
          <a:prstGeom prst="rect">
            <a:avLst/>
          </a:prstGeom>
          <a:ln w="12700">
            <a:miter lim="400000"/>
          </a:ln>
        </p:spPr>
      </p:pic>
      <p:pic>
        <p:nvPicPr>
          <p:cNvPr id="242" name="Google Shape;359;p49" descr="Google Shape;359;p49"/>
          <p:cNvPicPr>
            <a:picLocks noChangeAspect="1"/>
          </p:cNvPicPr>
          <p:nvPr/>
        </p:nvPicPr>
        <p:blipFill>
          <a:blip r:embed="rId3">
            <a:extLst/>
          </a:blip>
          <a:stretch>
            <a:fillRect/>
          </a:stretch>
        </p:blipFill>
        <p:spPr>
          <a:xfrm>
            <a:off x="4478349" y="1873963"/>
            <a:ext cx="4360851" cy="3234686"/>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Google Shape;365;p50"/>
          <p:cNvSpPr txBox="1"/>
          <p:nvPr>
            <p:ph type="title"/>
          </p:nvPr>
        </p:nvSpPr>
        <p:spPr>
          <a:xfrm>
            <a:off x="457200" y="46037"/>
            <a:ext cx="8229600" cy="1143001"/>
          </a:xfrm>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Course Provider Interventions</a:t>
            </a:r>
          </a:p>
        </p:txBody>
      </p:sp>
      <p:pic>
        <p:nvPicPr>
          <p:cNvPr id="245" name="Google Shape;366;p50" descr="Google Shape;366;p50"/>
          <p:cNvPicPr>
            <a:picLocks noChangeAspect="1"/>
          </p:cNvPicPr>
          <p:nvPr/>
        </p:nvPicPr>
        <p:blipFill>
          <a:blip r:embed="rId2">
            <a:extLst/>
          </a:blip>
          <a:stretch>
            <a:fillRect/>
          </a:stretch>
        </p:blipFill>
        <p:spPr>
          <a:xfrm>
            <a:off x="1022449" y="1189037"/>
            <a:ext cx="6634438" cy="5287965"/>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Google Shape;372;p51"/>
          <p:cNvSpPr txBox="1"/>
          <p:nvPr>
            <p:ph type="title"/>
          </p:nvPr>
        </p:nvSpPr>
        <p:spPr>
          <a:prstGeom prst="rect">
            <a:avLst/>
          </a:prstGeom>
        </p:spPr>
        <p:txBody>
          <a:bodyPr/>
          <a:lstStyle>
            <a:lvl1pPr defTabSz="749808">
              <a:defRPr b="1" sz="3443">
                <a:solidFill>
                  <a:srgbClr val="004890"/>
                </a:solidFill>
                <a:latin typeface="Helvetica Neue"/>
                <a:ea typeface="Helvetica Neue"/>
                <a:cs typeface="Helvetica Neue"/>
                <a:sym typeface="Helvetica Neue"/>
              </a:defRPr>
            </a:lvl1pPr>
          </a:lstStyle>
          <a:p>
            <a:pPr/>
            <a:r>
              <a:t>Expected vs Actual dropout over weeks</a:t>
            </a:r>
          </a:p>
        </p:txBody>
      </p:sp>
      <p:pic>
        <p:nvPicPr>
          <p:cNvPr id="248" name="Google Shape;373;p51" descr="Google Shape;373;p51"/>
          <p:cNvPicPr>
            <a:picLocks noChangeAspect="1"/>
          </p:cNvPicPr>
          <p:nvPr/>
        </p:nvPicPr>
        <p:blipFill>
          <a:blip r:embed="rId2">
            <a:extLst/>
          </a:blip>
          <a:stretch>
            <a:fillRect/>
          </a:stretch>
        </p:blipFill>
        <p:spPr>
          <a:xfrm>
            <a:off x="69574" y="1701700"/>
            <a:ext cx="3302332" cy="2193476"/>
          </a:xfrm>
          <a:prstGeom prst="rect">
            <a:avLst/>
          </a:prstGeom>
          <a:ln w="12700">
            <a:miter lim="400000"/>
          </a:ln>
        </p:spPr>
      </p:pic>
      <p:pic>
        <p:nvPicPr>
          <p:cNvPr id="249" name="Google Shape;374;p51" descr="Google Shape;374;p51"/>
          <p:cNvPicPr>
            <a:picLocks noChangeAspect="1"/>
          </p:cNvPicPr>
          <p:nvPr/>
        </p:nvPicPr>
        <p:blipFill>
          <a:blip r:embed="rId3">
            <a:extLst/>
          </a:blip>
          <a:stretch>
            <a:fillRect/>
          </a:stretch>
        </p:blipFill>
        <p:spPr>
          <a:xfrm>
            <a:off x="3226824" y="1722413"/>
            <a:ext cx="3222251" cy="2193483"/>
          </a:xfrm>
          <a:prstGeom prst="rect">
            <a:avLst/>
          </a:prstGeom>
          <a:ln w="12700">
            <a:miter lim="400000"/>
          </a:ln>
        </p:spPr>
      </p:pic>
      <p:pic>
        <p:nvPicPr>
          <p:cNvPr id="250" name="Google Shape;375;p51" descr="Google Shape;375;p51"/>
          <p:cNvPicPr>
            <a:picLocks noChangeAspect="1"/>
          </p:cNvPicPr>
          <p:nvPr/>
        </p:nvPicPr>
        <p:blipFill>
          <a:blip r:embed="rId4">
            <a:extLst/>
          </a:blip>
          <a:stretch>
            <a:fillRect/>
          </a:stretch>
        </p:blipFill>
        <p:spPr>
          <a:xfrm>
            <a:off x="6293349" y="1744010"/>
            <a:ext cx="2850651" cy="2043140"/>
          </a:xfrm>
          <a:prstGeom prst="rect">
            <a:avLst/>
          </a:prstGeom>
          <a:ln w="12700">
            <a:miter lim="400000"/>
          </a:ln>
        </p:spPr>
      </p:pic>
      <p:pic>
        <p:nvPicPr>
          <p:cNvPr id="251" name="Google Shape;376;p51" descr="Google Shape;376;p51"/>
          <p:cNvPicPr>
            <a:picLocks noChangeAspect="1"/>
          </p:cNvPicPr>
          <p:nvPr/>
        </p:nvPicPr>
        <p:blipFill>
          <a:blip r:embed="rId5">
            <a:extLst/>
          </a:blip>
          <a:stretch>
            <a:fillRect/>
          </a:stretch>
        </p:blipFill>
        <p:spPr>
          <a:xfrm>
            <a:off x="665900" y="4070324"/>
            <a:ext cx="3595738" cy="2248951"/>
          </a:xfrm>
          <a:prstGeom prst="rect">
            <a:avLst/>
          </a:prstGeom>
          <a:ln w="12700">
            <a:miter lim="400000"/>
          </a:ln>
        </p:spPr>
      </p:pic>
      <p:pic>
        <p:nvPicPr>
          <p:cNvPr id="252" name="Google Shape;377;p51" descr="Google Shape;377;p51"/>
          <p:cNvPicPr>
            <a:picLocks noChangeAspect="1"/>
          </p:cNvPicPr>
          <p:nvPr/>
        </p:nvPicPr>
        <p:blipFill>
          <a:blip r:embed="rId6">
            <a:extLst/>
          </a:blip>
          <a:stretch>
            <a:fillRect/>
          </a:stretch>
        </p:blipFill>
        <p:spPr>
          <a:xfrm>
            <a:off x="4566425" y="4020180"/>
            <a:ext cx="3595725" cy="223072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Google Shape;111;p16"/>
          <p:cNvSpPr txBox="1"/>
          <p:nvPr/>
        </p:nvSpPr>
        <p:spPr>
          <a:xfrm>
            <a:off x="457200" y="3886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Objectives</a:t>
            </a:r>
          </a:p>
        </p:txBody>
      </p:sp>
      <p:sp>
        <p:nvSpPr>
          <p:cNvPr id="127" name="Google Shape;112;p16"/>
          <p:cNvSpPr txBox="1"/>
          <p:nvPr/>
        </p:nvSpPr>
        <p:spPr>
          <a:xfrm>
            <a:off x="457200" y="1531300"/>
            <a:ext cx="8229600" cy="451438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68300" algn="just">
              <a:buClr>
                <a:srgbClr val="000000"/>
              </a:buClr>
              <a:buSzPts val="2200"/>
              <a:buFont typeface="Times New Roman"/>
              <a:buChar char="●"/>
              <a:defRPr sz="2200">
                <a:latin typeface="Times New Roman"/>
                <a:ea typeface="Times New Roman"/>
                <a:cs typeface="Times New Roman"/>
                <a:sym typeface="Times New Roman"/>
              </a:defRPr>
            </a:pPr>
            <a:r>
              <a:t>Provide a set of comparisons between various models to find which of them performs accurately. We use metrics such as Area under the curve, Precision, Recall, and Confusion Matrix to compare the results.</a:t>
            </a:r>
          </a:p>
          <a:p>
            <a:pPr marL="457200" indent="-368300" algn="just">
              <a:spcBef>
                <a:spcPts val="1000"/>
              </a:spcBef>
              <a:buClr>
                <a:srgbClr val="000000"/>
              </a:buClr>
              <a:buSzPts val="2200"/>
              <a:buFont typeface="Times New Roman"/>
              <a:buChar char="●"/>
              <a:defRPr sz="2200">
                <a:latin typeface="Times New Roman"/>
                <a:ea typeface="Times New Roman"/>
                <a:cs typeface="Times New Roman"/>
                <a:sym typeface="Times New Roman"/>
              </a:defRPr>
            </a:pPr>
            <a:r>
              <a:t>Provide improvements in the structure of the course so that the course providers can see how each week's course content is accessed and get an estimate of the number of students completing or not completing the week.</a:t>
            </a:r>
          </a:p>
          <a:p>
            <a:pPr marL="457200" indent="-368300" algn="just">
              <a:spcBef>
                <a:spcPts val="1000"/>
              </a:spcBef>
              <a:buClr>
                <a:srgbClr val="000000"/>
              </a:buClr>
              <a:buSzPts val="2200"/>
              <a:buFont typeface="Times New Roman"/>
              <a:buChar char="●"/>
              <a:defRPr sz="2200">
                <a:latin typeface="Times New Roman"/>
                <a:ea typeface="Times New Roman"/>
                <a:cs typeface="Times New Roman"/>
                <a:sym typeface="Times New Roman"/>
              </a:defRPr>
            </a:pPr>
            <a:r>
              <a:t>Provide suggestions to students based on their previous week's probability of completion and compare them with similar features in the training dataset.</a:t>
            </a:r>
          </a:p>
          <a:p>
            <a:pPr marL="457200" indent="-368300" algn="just">
              <a:spcBef>
                <a:spcPts val="1000"/>
              </a:spcBef>
              <a:buClr>
                <a:srgbClr val="000000"/>
              </a:buClr>
              <a:buSzPts val="2200"/>
              <a:buFont typeface="Times New Roman"/>
              <a:buChar char="●"/>
              <a:defRPr sz="2200">
                <a:latin typeface="Times New Roman"/>
                <a:ea typeface="Times New Roman"/>
                <a:cs typeface="Times New Roman"/>
                <a:sym typeface="Times New Roman"/>
              </a:defRPr>
            </a:pPr>
            <a:r>
              <a:t>To promote MOOCs within university premises.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Google Shape;383;p52"/>
          <p:cNvSpPr txBox="1"/>
          <p:nvPr>
            <p:ph type="title"/>
          </p:nvPr>
        </p:nvSpPr>
        <p:spPr>
          <a:prstGeom prst="rect">
            <a:avLst/>
          </a:prstGeom>
        </p:spPr>
        <p:txBody>
          <a:bodyPr/>
          <a:lstStyle>
            <a:lvl1pPr>
              <a:defRPr b="1" sz="4200">
                <a:solidFill>
                  <a:srgbClr val="004890"/>
                </a:solidFill>
                <a:latin typeface="Helvetica Neue"/>
                <a:ea typeface="Helvetica Neue"/>
                <a:cs typeface="Helvetica Neue"/>
                <a:sym typeface="Helvetica Neue"/>
              </a:defRPr>
            </a:lvl1pPr>
          </a:lstStyle>
          <a:p>
            <a:pPr/>
            <a:r>
              <a:t>Dropout in Entire course</a:t>
            </a:r>
          </a:p>
        </p:txBody>
      </p:sp>
      <p:pic>
        <p:nvPicPr>
          <p:cNvPr id="255" name="Google Shape;384;p52" descr="Google Shape;384;p52"/>
          <p:cNvPicPr>
            <a:picLocks noChangeAspect="1"/>
          </p:cNvPicPr>
          <p:nvPr/>
        </p:nvPicPr>
        <p:blipFill>
          <a:blip r:embed="rId2">
            <a:extLst/>
          </a:blip>
          <a:stretch>
            <a:fillRect/>
          </a:stretch>
        </p:blipFill>
        <p:spPr>
          <a:xfrm>
            <a:off x="1599625" y="1570022"/>
            <a:ext cx="5960911" cy="4568177"/>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Google Shape;390;p53"/>
          <p:cNvSpPr txBox="1"/>
          <p:nvPr>
            <p:ph type="title"/>
          </p:nvPr>
        </p:nvSpPr>
        <p:spPr>
          <a:xfrm>
            <a:off x="457200" y="46037"/>
            <a:ext cx="8229600" cy="1143001"/>
          </a:xfrm>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Suggestions for Students</a:t>
            </a:r>
          </a:p>
        </p:txBody>
      </p:sp>
      <p:pic>
        <p:nvPicPr>
          <p:cNvPr id="258" name="Google Shape;391;p53" descr="Google Shape;391;p53"/>
          <p:cNvPicPr>
            <a:picLocks noChangeAspect="1"/>
          </p:cNvPicPr>
          <p:nvPr/>
        </p:nvPicPr>
        <p:blipFill>
          <a:blip r:embed="rId2">
            <a:extLst/>
          </a:blip>
          <a:stretch>
            <a:fillRect/>
          </a:stretch>
        </p:blipFill>
        <p:spPr>
          <a:xfrm>
            <a:off x="4673250" y="3429000"/>
            <a:ext cx="4149679" cy="2706624"/>
          </a:xfrm>
          <a:prstGeom prst="rect">
            <a:avLst/>
          </a:prstGeom>
          <a:ln w="12700">
            <a:miter lim="400000"/>
          </a:ln>
        </p:spPr>
      </p:pic>
      <p:pic>
        <p:nvPicPr>
          <p:cNvPr id="259" name="Google Shape;392;p53" descr="Google Shape;392;p53"/>
          <p:cNvPicPr>
            <a:picLocks noChangeAspect="1"/>
          </p:cNvPicPr>
          <p:nvPr/>
        </p:nvPicPr>
        <p:blipFill>
          <a:blip r:embed="rId3">
            <a:extLst/>
          </a:blip>
          <a:stretch>
            <a:fillRect/>
          </a:stretch>
        </p:blipFill>
        <p:spPr>
          <a:xfrm>
            <a:off x="457200" y="1189025"/>
            <a:ext cx="3839696" cy="2825751"/>
          </a:xfrm>
          <a:prstGeom prst="rect">
            <a:avLst/>
          </a:prstGeom>
          <a:ln w="12700">
            <a:miter lim="400000"/>
          </a:ln>
        </p:spPr>
      </p:pic>
      <p:sp>
        <p:nvSpPr>
          <p:cNvPr id="260" name="Google Shape;393;p53"/>
          <p:cNvSpPr txBox="1"/>
          <p:nvPr/>
        </p:nvSpPr>
        <p:spPr>
          <a:xfrm>
            <a:off x="3520824" y="1947574"/>
            <a:ext cx="2773802" cy="4666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2000"/>
            </a:lvl1pPr>
          </a:lstStyle>
          <a:p>
            <a:pPr/>
            <a:r>
              <a:t>Student 1</a:t>
            </a:r>
          </a:p>
        </p:txBody>
      </p:sp>
      <p:sp>
        <p:nvSpPr>
          <p:cNvPr id="261" name="Google Shape;394;p53"/>
          <p:cNvSpPr txBox="1"/>
          <p:nvPr/>
        </p:nvSpPr>
        <p:spPr>
          <a:xfrm>
            <a:off x="3063625" y="4766974"/>
            <a:ext cx="1701301" cy="4666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2000"/>
            </a:lvl1pPr>
          </a:lstStyle>
          <a:p>
            <a:pPr/>
            <a:r>
              <a:t>Student 2</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Google Shape;400;p54"/>
          <p:cNvSpPr txBox="1"/>
          <p:nvPr/>
        </p:nvSpPr>
        <p:spPr>
          <a:xfrm>
            <a:off x="346200" y="1265225"/>
            <a:ext cx="8451600" cy="465371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74650" algn="just">
              <a:buClr>
                <a:srgbClr val="000000"/>
              </a:buClr>
              <a:buSzPts val="2300"/>
              <a:buAutoNum type="arabicPeriod" startAt="1"/>
              <a:defRPr sz="2300">
                <a:latin typeface="Times New Roman"/>
                <a:ea typeface="Times New Roman"/>
                <a:cs typeface="Times New Roman"/>
                <a:sym typeface="Times New Roman"/>
              </a:defRPr>
            </a:pPr>
            <a:r>
              <a:t>Non uniform behavior of students in taking video lectures, which is primarily dependent on difficulty of the content published, makes it tough to assess the student’s performance in a continuous manner.</a:t>
            </a:r>
          </a:p>
          <a:p>
            <a:pPr marL="457200" indent="-374650" algn="just">
              <a:buClr>
                <a:srgbClr val="000000"/>
              </a:buClr>
              <a:buSzPts val="2300"/>
              <a:buAutoNum type="arabicPeriod" startAt="1"/>
              <a:defRPr sz="2300">
                <a:latin typeface="Times New Roman"/>
                <a:ea typeface="Times New Roman"/>
                <a:cs typeface="Times New Roman"/>
                <a:sym typeface="Times New Roman"/>
              </a:defRPr>
            </a:pPr>
            <a:r>
              <a:t>Intention of students again poses a problem.</a:t>
            </a:r>
          </a:p>
          <a:p>
            <a:pPr marL="457200" indent="-374650" algn="just">
              <a:lnSpc>
                <a:spcPct val="115000"/>
              </a:lnSpc>
              <a:buClr>
                <a:srgbClr val="000000"/>
              </a:buClr>
              <a:buSzPts val="2300"/>
              <a:buAutoNum type="arabicPeriod" startAt="1"/>
              <a:defRPr sz="2300">
                <a:latin typeface="Times New Roman"/>
                <a:ea typeface="Times New Roman"/>
                <a:cs typeface="Times New Roman"/>
                <a:sym typeface="Times New Roman"/>
              </a:defRPr>
            </a:pPr>
            <a:r>
              <a:t>The </a:t>
            </a:r>
            <a:r>
              <a:rPr b="1"/>
              <a:t>dataset available is highly imbalanced</a:t>
            </a:r>
            <a:r>
              <a:t> because out of all the students who enroll, 90% of them tend to drop out halfway or skip in between weeks because of various reasons. Hence the classes are really skewed and it is very difficult to obtain a good recall.</a:t>
            </a:r>
          </a:p>
          <a:p>
            <a:pPr marL="457200" indent="-374650">
              <a:buClr>
                <a:srgbClr val="000000"/>
              </a:buClr>
              <a:buSzPts val="2300"/>
              <a:buAutoNum type="arabicPeriod" startAt="1"/>
              <a:defRPr sz="2300">
                <a:latin typeface="Times New Roman"/>
                <a:ea typeface="Times New Roman"/>
                <a:cs typeface="Times New Roman"/>
                <a:sym typeface="Times New Roman"/>
              </a:defRPr>
            </a:pPr>
            <a:r>
              <a:t>Clickstream data obtained was of lesser quality. Unwanted clicks were taken into consideration, in turn affecting the whole quality. For example, refreshing the web page due to network errors were counted as legitimate clicks.</a:t>
            </a:r>
          </a:p>
        </p:txBody>
      </p:sp>
      <p:sp>
        <p:nvSpPr>
          <p:cNvPr id="264" name="Google Shape;401;p54"/>
          <p:cNvSpPr txBox="1"/>
          <p:nvPr>
            <p:ph type="title"/>
          </p:nvPr>
        </p:nvSpPr>
        <p:spPr>
          <a:xfrm>
            <a:off x="457200" y="122237"/>
            <a:ext cx="8229600" cy="1143001"/>
          </a:xfrm>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Challenges</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Google Shape;407;p55"/>
          <p:cNvSpPr txBox="1"/>
          <p:nvPr>
            <p:ph type="body" idx="1"/>
          </p:nvPr>
        </p:nvSpPr>
        <p:spPr>
          <a:xfrm>
            <a:off x="457200" y="1600199"/>
            <a:ext cx="8229600" cy="4526102"/>
          </a:xfrm>
          <a:prstGeom prst="rect">
            <a:avLst/>
          </a:prstGeom>
        </p:spPr>
        <p:txBody>
          <a:bodyPr/>
          <a:lstStyle/>
          <a:p>
            <a:pPr>
              <a:buFont typeface="Times New Roman"/>
              <a:defRPr>
                <a:latin typeface="Times New Roman"/>
                <a:ea typeface="Times New Roman"/>
                <a:cs typeface="Times New Roman"/>
                <a:sym typeface="Times New Roman"/>
              </a:defRPr>
            </a:pPr>
            <a:r>
              <a:t>By predicting the dropout rates, the system can act as a warning system for the course providers.</a:t>
            </a:r>
          </a:p>
          <a:p>
            <a:pPr marL="0" indent="0">
              <a:buSzTx/>
              <a:buNone/>
              <a:defRPr>
                <a:latin typeface="Times New Roman"/>
                <a:ea typeface="Times New Roman"/>
                <a:cs typeface="Times New Roman"/>
                <a:sym typeface="Times New Roman"/>
              </a:defRPr>
            </a:pPr>
          </a:p>
          <a:p>
            <a:pPr>
              <a:buFont typeface="Times New Roman"/>
              <a:defRPr>
                <a:latin typeface="Times New Roman"/>
                <a:ea typeface="Times New Roman"/>
                <a:cs typeface="Times New Roman"/>
                <a:sym typeface="Times New Roman"/>
              </a:defRPr>
            </a:pPr>
            <a:r>
              <a:t>Depending upon the dropout predictions, the structure of the course can be changed to benefit more number of participants.</a:t>
            </a:r>
          </a:p>
        </p:txBody>
      </p:sp>
      <p:sp>
        <p:nvSpPr>
          <p:cNvPr id="267" name="Google Shape;408;p55"/>
          <p:cNvSpPr txBox="1"/>
          <p:nvPr>
            <p:ph type="title"/>
          </p:nvPr>
        </p:nvSpPr>
        <p:spPr>
          <a:prstGeom prst="rect">
            <a:avLst/>
          </a:prstGeom>
          <a:ln w="9525">
            <a:solidFill>
              <a:srgbClr val="004890"/>
            </a:solidFill>
            <a:round/>
          </a:ln>
        </p:spPr>
        <p:txBody>
          <a:bodyPr/>
          <a:lstStyle>
            <a:lvl1pPr>
              <a:defRPr b="1">
                <a:solidFill>
                  <a:srgbClr val="004890"/>
                </a:solidFill>
                <a:latin typeface="Helvetica Neue"/>
                <a:ea typeface="Helvetica Neue"/>
                <a:cs typeface="Helvetica Neue"/>
                <a:sym typeface="Helvetica Neue"/>
              </a:defRPr>
            </a:lvl1pPr>
          </a:lstStyle>
          <a:p>
            <a:pPr/>
            <a:r>
              <a:t>Advantages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Google Shape;414;p56"/>
          <p:cNvSpPr txBox="1"/>
          <p:nvPr>
            <p:ph type="body" idx="1"/>
          </p:nvPr>
        </p:nvSpPr>
        <p:spPr>
          <a:xfrm>
            <a:off x="457200" y="1523999"/>
            <a:ext cx="8229600" cy="4526102"/>
          </a:xfrm>
          <a:prstGeom prst="rect">
            <a:avLst/>
          </a:prstGeom>
        </p:spPr>
        <p:txBody>
          <a:bodyPr/>
          <a:lstStyle/>
          <a:p>
            <a:pPr marL="438911" indent="-359663" algn="just" defTabSz="877823">
              <a:spcBef>
                <a:spcPts val="200"/>
              </a:spcBef>
              <a:buSzPts val="2200"/>
              <a:buFont typeface="Times New Roman"/>
              <a:defRPr sz="2208">
                <a:latin typeface="Times New Roman"/>
                <a:ea typeface="Times New Roman"/>
                <a:cs typeface="Times New Roman"/>
                <a:sym typeface="Times New Roman"/>
              </a:defRPr>
            </a:pPr>
            <a:r>
              <a:t>This project focuses on providing a system which optimizes the dropout prediction models to focus on personalizing and prioritizing intervention for academically at-risk students in MOOCs.</a:t>
            </a:r>
          </a:p>
          <a:p>
            <a:pPr marL="438911" indent="-359663" algn="just" defTabSz="877823">
              <a:spcBef>
                <a:spcPts val="900"/>
              </a:spcBef>
              <a:buSzPts val="2200"/>
              <a:buFont typeface="Times New Roman"/>
              <a:defRPr sz="2208">
                <a:latin typeface="Times New Roman"/>
                <a:ea typeface="Times New Roman"/>
                <a:cs typeface="Times New Roman"/>
                <a:sym typeface="Times New Roman"/>
              </a:defRPr>
            </a:pPr>
            <a:r>
              <a:t>We tested with various algorithms out of which MLF-NN was suitable for building the system.</a:t>
            </a:r>
          </a:p>
          <a:p>
            <a:pPr marL="438911" indent="-359663" algn="just" defTabSz="877823">
              <a:spcBef>
                <a:spcPts val="900"/>
              </a:spcBef>
              <a:buSzPts val="2200"/>
              <a:buFont typeface="Times New Roman"/>
              <a:defRPr sz="2208">
                <a:latin typeface="Times New Roman"/>
                <a:ea typeface="Times New Roman"/>
                <a:cs typeface="Times New Roman"/>
                <a:sym typeface="Times New Roman"/>
              </a:defRPr>
            </a:pPr>
            <a:r>
              <a:t>Significant variance in data was an important factor as to why some predictions were out of class. </a:t>
            </a:r>
          </a:p>
          <a:p>
            <a:pPr marL="438911" indent="-359663" algn="just" defTabSz="877823">
              <a:spcBef>
                <a:spcPts val="900"/>
              </a:spcBef>
              <a:buSzPts val="2200"/>
              <a:buFont typeface="Times New Roman"/>
              <a:defRPr sz="2208">
                <a:latin typeface="Times New Roman"/>
                <a:ea typeface="Times New Roman"/>
                <a:cs typeface="Times New Roman"/>
                <a:sym typeface="Times New Roman"/>
              </a:defRPr>
            </a:pPr>
            <a:r>
              <a:t>Another important factor was the inability to reflect the mental thinking process of the student regarding the content and materials of the course.</a:t>
            </a:r>
          </a:p>
          <a:p>
            <a:pPr marL="438911" indent="-359663" algn="just" defTabSz="877823">
              <a:spcBef>
                <a:spcPts val="900"/>
              </a:spcBef>
              <a:buSzPts val="2200"/>
              <a:buFont typeface="Times New Roman"/>
              <a:defRPr sz="2208">
                <a:latin typeface="Times New Roman"/>
                <a:ea typeface="Times New Roman"/>
                <a:cs typeface="Times New Roman"/>
                <a:sym typeface="Times New Roman"/>
              </a:defRPr>
            </a:pPr>
            <a:r>
              <a:t>All these issues were addressed in this system.</a:t>
            </a:r>
          </a:p>
        </p:txBody>
      </p:sp>
      <p:sp>
        <p:nvSpPr>
          <p:cNvPr id="270" name="Google Shape;415;p56"/>
          <p:cNvSpPr txBox="1"/>
          <p:nvPr>
            <p:ph type="title"/>
          </p:nvPr>
        </p:nvSpPr>
        <p:spPr>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Conclusion</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Google Shape;421;p57"/>
          <p:cNvSpPr txBox="1"/>
          <p:nvPr/>
        </p:nvSpPr>
        <p:spPr>
          <a:xfrm>
            <a:off x="268599" y="1186375"/>
            <a:ext cx="8684402" cy="455137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39725" algn="just">
              <a:lnSpc>
                <a:spcPct val="115000"/>
              </a:lnSpc>
              <a:buClr>
                <a:srgbClr val="000000"/>
              </a:buClr>
              <a:buSzPts val="1700"/>
              <a:buFont typeface="Times New Roman"/>
              <a:buChar char="●"/>
              <a:defRPr sz="1700">
                <a:latin typeface="Times New Roman"/>
                <a:ea typeface="Times New Roman"/>
                <a:cs typeface="Times New Roman"/>
                <a:sym typeface="Times New Roman"/>
              </a:defRPr>
            </a:pPr>
            <a:r>
              <a:t>Currently, the personalization and prioritization only show statistical validity. Researchers can further examine their validity by implementing the proposed model of prediction and intervention personalization method in actual MOOC courses to evaluate whether this approach can reduce the dropout of students.</a:t>
            </a:r>
          </a:p>
          <a:p>
            <a:pPr marL="457200" indent="-339725" algn="just">
              <a:lnSpc>
                <a:spcPct val="115000"/>
              </a:lnSpc>
              <a:spcBef>
                <a:spcPts val="1000"/>
              </a:spcBef>
              <a:buClr>
                <a:srgbClr val="000000"/>
              </a:buClr>
              <a:buSzPts val="1700"/>
              <a:buFont typeface="Times New Roman"/>
              <a:buChar char="●"/>
              <a:defRPr sz="1700">
                <a:latin typeface="Times New Roman"/>
                <a:ea typeface="Times New Roman"/>
                <a:cs typeface="Times New Roman"/>
                <a:sym typeface="Times New Roman"/>
              </a:defRPr>
            </a:pPr>
            <a:r>
              <a:t>Similar experiments on more general online courses can be carried out to examine whether deep learning can be useful in other educational contexts.</a:t>
            </a:r>
          </a:p>
          <a:p>
            <a:pPr marL="457200" indent="-339725" algn="just">
              <a:lnSpc>
                <a:spcPct val="115000"/>
              </a:lnSpc>
              <a:spcBef>
                <a:spcPts val="1000"/>
              </a:spcBef>
              <a:buClr>
                <a:srgbClr val="000000"/>
              </a:buClr>
              <a:buSzPts val="1700"/>
              <a:buFont typeface="Times New Roman"/>
              <a:buChar char="●"/>
              <a:defRPr sz="1700">
                <a:latin typeface="Times New Roman"/>
                <a:ea typeface="Times New Roman"/>
                <a:cs typeface="Times New Roman"/>
                <a:sym typeface="Times New Roman"/>
              </a:defRPr>
            </a:pPr>
            <a:r>
              <a:t>Future studies can explore methods to further improve the performance of deep learning predictions in MOOCs, such as increasing the network's hidden layers.</a:t>
            </a:r>
          </a:p>
          <a:p>
            <a:pPr marL="457200" indent="-339725" algn="just">
              <a:lnSpc>
                <a:spcPct val="115000"/>
              </a:lnSpc>
              <a:spcBef>
                <a:spcPts val="1000"/>
              </a:spcBef>
              <a:buClr>
                <a:srgbClr val="000000"/>
              </a:buClr>
              <a:buSzPts val="1700"/>
              <a:buFont typeface="Times New Roman"/>
              <a:buChar char="●"/>
              <a:defRPr sz="1700">
                <a:latin typeface="Times New Roman"/>
                <a:ea typeface="Times New Roman"/>
                <a:cs typeface="Times New Roman"/>
                <a:sym typeface="Times New Roman"/>
              </a:defRPr>
            </a:pPr>
            <a:r>
              <a:t>Take forum posts and perform sentiment analysis on that to provide an end to end model.</a:t>
            </a:r>
          </a:p>
          <a:p>
            <a:pPr marL="457200" indent="-339725" algn="just">
              <a:lnSpc>
                <a:spcPct val="115000"/>
              </a:lnSpc>
              <a:spcBef>
                <a:spcPts val="1000"/>
              </a:spcBef>
              <a:buClr>
                <a:srgbClr val="000000"/>
              </a:buClr>
              <a:buSzPts val="1700"/>
              <a:buFont typeface="Times New Roman"/>
              <a:buChar char="●"/>
              <a:defRPr sz="1700">
                <a:latin typeface="Times New Roman"/>
                <a:ea typeface="Times New Roman"/>
                <a:cs typeface="Times New Roman"/>
                <a:sym typeface="Times New Roman"/>
              </a:defRPr>
            </a:pPr>
            <a:r>
              <a:t>Efforts to  obtain more detailed information about clickstream features can be made so that content wise interventions can also be given. Understand the factors for dropping the course.</a:t>
            </a:r>
          </a:p>
          <a:p>
            <a:pPr marL="457200" indent="-339725" algn="just">
              <a:lnSpc>
                <a:spcPct val="115000"/>
              </a:lnSpc>
              <a:spcBef>
                <a:spcPts val="1000"/>
              </a:spcBef>
              <a:buClr>
                <a:srgbClr val="000000"/>
              </a:buClr>
              <a:buSzPts val="1700"/>
              <a:buFont typeface="Times New Roman"/>
              <a:buChar char="●"/>
              <a:defRPr sz="1700">
                <a:latin typeface="Times New Roman"/>
                <a:ea typeface="Times New Roman"/>
                <a:cs typeface="Times New Roman"/>
                <a:sym typeface="Times New Roman"/>
              </a:defRPr>
            </a:pPr>
            <a:r>
              <a:t>Personalization of prediction models based on student needs and motivation. Some may take up for certification, some take up for knowledge etc.</a:t>
            </a:r>
          </a:p>
        </p:txBody>
      </p:sp>
      <p:sp>
        <p:nvSpPr>
          <p:cNvPr id="273" name="Google Shape;422;p57"/>
          <p:cNvSpPr txBox="1"/>
          <p:nvPr>
            <p:ph type="title"/>
          </p:nvPr>
        </p:nvSpPr>
        <p:spPr>
          <a:xfrm>
            <a:off x="457200" y="122237"/>
            <a:ext cx="8229600" cy="1143001"/>
          </a:xfrm>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Future Work</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Google Shape;422;p57"/>
          <p:cNvSpPr txBox="1"/>
          <p:nvPr>
            <p:ph type="title"/>
          </p:nvPr>
        </p:nvSpPr>
        <p:spPr>
          <a:xfrm>
            <a:off x="457200" y="122237"/>
            <a:ext cx="8229600" cy="1143001"/>
          </a:xfrm>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Fun Fact</a:t>
            </a:r>
          </a:p>
        </p:txBody>
      </p:sp>
      <p:pic>
        <p:nvPicPr>
          <p:cNvPr id="276" name="Picture 2" descr="Picture 2"/>
          <p:cNvPicPr>
            <a:picLocks noChangeAspect="1"/>
          </p:cNvPicPr>
          <p:nvPr/>
        </p:nvPicPr>
        <p:blipFill>
          <a:blip r:embed="rId2">
            <a:extLst/>
          </a:blip>
          <a:stretch>
            <a:fillRect/>
          </a:stretch>
        </p:blipFill>
        <p:spPr>
          <a:xfrm>
            <a:off x="452205" y="1978269"/>
            <a:ext cx="8333821" cy="3328741"/>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Google Shape;428;p58"/>
          <p:cNvSpPr txBox="1"/>
          <p:nvPr>
            <p:ph type="title"/>
          </p:nvPr>
        </p:nvSpPr>
        <p:spPr>
          <a:xfrm>
            <a:off x="457200" y="122237"/>
            <a:ext cx="8229600" cy="1143001"/>
          </a:xfrm>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References</a:t>
            </a:r>
          </a:p>
        </p:txBody>
      </p:sp>
      <p:sp>
        <p:nvSpPr>
          <p:cNvPr id="279" name="Google Shape;429;p58"/>
          <p:cNvSpPr txBox="1"/>
          <p:nvPr/>
        </p:nvSpPr>
        <p:spPr>
          <a:xfrm>
            <a:off x="468825" y="1270099"/>
            <a:ext cx="8229601" cy="51266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36550" algn="just">
              <a:buClr>
                <a:srgbClr val="000000"/>
              </a:buClr>
              <a:buSzPts val="1700"/>
              <a:buAutoNum type="arabicPeriod" startAt="1"/>
              <a:defRPr sz="1700">
                <a:latin typeface="Times New Roman"/>
                <a:ea typeface="Times New Roman"/>
                <a:cs typeface="Times New Roman"/>
                <a:sym typeface="Times New Roman"/>
              </a:defRPr>
            </a:pPr>
            <a:r>
              <a:t>A. D. Ho et al., ―HarvardX and MITx: The First Year of Open Online Courses, Fall 2012-Summer 2013, SSRN Electron. J., no. 1, pp. 1–33, 2014. </a:t>
            </a:r>
          </a:p>
          <a:p>
            <a:pPr marL="457200" indent="-336550" algn="just">
              <a:spcBef>
                <a:spcPts val="1000"/>
              </a:spcBef>
              <a:buClr>
                <a:srgbClr val="000000"/>
              </a:buClr>
              <a:buSzPts val="1700"/>
              <a:buAutoNum type="arabicPeriod" startAt="1"/>
              <a:defRPr sz="1700">
                <a:latin typeface="Times New Roman"/>
                <a:ea typeface="Times New Roman"/>
                <a:cs typeface="Times New Roman"/>
                <a:sym typeface="Times New Roman"/>
              </a:defRPr>
            </a:pPr>
            <a:r>
              <a:t>Abidi, S.M.R.; Hussain, M.; Xu, Y.; Zhang, W. ―Prediction of Confusion Attempting Algebra Homework in an Intelligent Tutoring System through Machine Learning Techniques for Educational Sustainable Development. Sustainability 2019, 11, 105. </a:t>
            </a:r>
          </a:p>
          <a:p>
            <a:pPr marL="457200" indent="-336550" algn="just">
              <a:spcBef>
                <a:spcPts val="1000"/>
              </a:spcBef>
              <a:buClr>
                <a:srgbClr val="000000"/>
              </a:buClr>
              <a:buSzPts val="1700"/>
              <a:buAutoNum type="arabicPeriod" startAt="1"/>
              <a:defRPr sz="1700">
                <a:latin typeface="Times New Roman"/>
                <a:ea typeface="Times New Roman"/>
                <a:cs typeface="Times New Roman"/>
                <a:sym typeface="Times New Roman"/>
              </a:defRPr>
            </a:pPr>
            <a:r>
              <a:t>Al-Shabandar, R., Hussain, A, Laws, A., Keight, R., &amp; Lunn, J. (2017). ―Machine learning approaches to predict learning outcomes in massive open online courses. Paper presented at the 2017 international joint conference on neural networks (IJCNN 2017), Anchorage, Alaska, USA.</a:t>
            </a:r>
          </a:p>
          <a:p>
            <a:pPr marL="457200" indent="-336550" algn="just">
              <a:spcBef>
                <a:spcPts val="1000"/>
              </a:spcBef>
              <a:buClr>
                <a:srgbClr val="000000"/>
              </a:buClr>
              <a:buSzPts val="1700"/>
              <a:buAutoNum type="arabicPeriod" startAt="1"/>
              <a:defRPr sz="1700">
                <a:latin typeface="Times New Roman"/>
                <a:ea typeface="Times New Roman"/>
                <a:cs typeface="Times New Roman"/>
                <a:sym typeface="Times New Roman"/>
              </a:defRPr>
            </a:pPr>
            <a:r>
              <a:t>C. Peng, K. Lee, and G. M. Ingersoll, ―An introduction to logistic regression analysis and reporting, J. Educ. Res., vol. 96, pp. 3–14, 2002. </a:t>
            </a:r>
          </a:p>
          <a:p>
            <a:pPr marL="457200" indent="-336550" algn="just">
              <a:spcBef>
                <a:spcPts val="1000"/>
              </a:spcBef>
              <a:buClr>
                <a:srgbClr val="000000"/>
              </a:buClr>
              <a:buSzPts val="1700"/>
              <a:buAutoNum type="arabicPeriod" startAt="1"/>
              <a:defRPr sz="1700">
                <a:latin typeface="Times New Roman"/>
                <a:ea typeface="Times New Roman"/>
                <a:cs typeface="Times New Roman"/>
                <a:sym typeface="Times New Roman"/>
              </a:defRPr>
            </a:pPr>
            <a:r>
              <a:t>D. S. Chaplot, E. Rhim, and J. Kim, ―Predicting student attrition in MOOCs using sentiment analysis and neural networks, Work. 17th Int. Conf. Artif. Intell. Educ. AIED-WS 2015, vol. 1432, pp. 7–12, 2015. </a:t>
            </a:r>
          </a:p>
          <a:p>
            <a:pPr marL="457200" indent="-336550" algn="just">
              <a:spcBef>
                <a:spcPts val="1000"/>
              </a:spcBef>
              <a:buClr>
                <a:srgbClr val="000000"/>
              </a:buClr>
              <a:buSzPts val="1700"/>
              <a:buAutoNum type="arabicPeriod" startAt="1"/>
              <a:defRPr sz="1700">
                <a:latin typeface="Times New Roman"/>
                <a:ea typeface="Times New Roman"/>
                <a:cs typeface="Times New Roman"/>
                <a:sym typeface="Times New Roman"/>
              </a:defRPr>
            </a:pPr>
            <a:r>
              <a:t>D. S. Chaplot, E. Rhim, and J. Kim, ―Predicting student attrition in MOOCs using sentiment analysis and neural networks,‖ in Fourth Workshop on Intelligent Support for Learning in Groups, Madrid, Spain, June 2015. </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Google Shape;435;p59"/>
          <p:cNvSpPr txBox="1"/>
          <p:nvPr>
            <p:ph type="body" idx="1"/>
          </p:nvPr>
        </p:nvSpPr>
        <p:spPr>
          <a:xfrm>
            <a:off x="457200" y="823560"/>
            <a:ext cx="8229600" cy="5405400"/>
          </a:xfrm>
          <a:prstGeom prst="rect">
            <a:avLst/>
          </a:prstGeom>
        </p:spPr>
        <p:txBody>
          <a:bodyPr/>
          <a:lstStyle/>
          <a:p>
            <a:pPr marL="0" indent="0">
              <a:spcBef>
                <a:spcPts val="0"/>
              </a:spcBef>
              <a:buSzTx/>
              <a:buNone/>
              <a:defRPr sz="1800">
                <a:latin typeface="Times New Roman"/>
                <a:ea typeface="Times New Roman"/>
                <a:cs typeface="Times New Roman"/>
                <a:sym typeface="Times New Roman"/>
              </a:defRPr>
            </a:pPr>
            <a:r>
              <a:t>7.	Halawa, S.; Greene, D.; and Mitchell, J. 2014. ―Dropout prediction in MOOCs using learner activity features. In Proceedings of the European MOOC Summit. </a:t>
            </a:r>
          </a:p>
          <a:p>
            <a:pPr marL="0" indent="0">
              <a:spcBef>
                <a:spcPts val="1000"/>
              </a:spcBef>
              <a:buSzTx/>
              <a:buNone/>
              <a:defRPr sz="1800">
                <a:latin typeface="Times New Roman"/>
                <a:ea typeface="Times New Roman"/>
                <a:cs typeface="Times New Roman"/>
                <a:sym typeface="Times New Roman"/>
              </a:defRPr>
            </a:pPr>
            <a:r>
              <a:t>8.	M. Kloft, F. Stiehler, Z. Zheng, and N. Pinkwart, ―Predicting MOOC dropout over weeks using machine learning methods, in Conference on Empirical Methods in Natural Language Processing (EMNLP), Doha, Qatar, October 2014. </a:t>
            </a:r>
          </a:p>
          <a:p>
            <a:pPr marL="0" indent="0">
              <a:spcBef>
                <a:spcPts val="1000"/>
              </a:spcBef>
              <a:buSzTx/>
              <a:buNone/>
              <a:defRPr sz="1800">
                <a:latin typeface="Times New Roman"/>
                <a:ea typeface="Times New Roman"/>
                <a:cs typeface="Times New Roman"/>
                <a:sym typeface="Times New Roman"/>
              </a:defRPr>
            </a:pPr>
            <a:r>
              <a:t>9.	Mongkhonavit, K., Kanopa, K. and Lang, D. (2019). ―Deep Knowledge Tracing and Engagement with MOOCs. Proceedings of the 9th International Conference on Learning Analytics &amp; Knowledge. Pp. 340-342, Tempe, AZ, USA — March 04 - 08, 2019. </a:t>
            </a:r>
          </a:p>
          <a:p>
            <a:pPr marL="0" indent="0">
              <a:spcBef>
                <a:spcPts val="1000"/>
              </a:spcBef>
              <a:buSzTx/>
              <a:buNone/>
              <a:defRPr sz="1800">
                <a:latin typeface="Times New Roman"/>
                <a:ea typeface="Times New Roman"/>
                <a:cs typeface="Times New Roman"/>
                <a:sym typeface="Times New Roman"/>
              </a:defRPr>
            </a:pPr>
            <a:r>
              <a:t>10.	P. Viszlay, M. Lojka and J. Juhár, ―Class-dependent two dimensional linear discriminant analysis using two-pass recognition strategy, in: Proceedings of the 22nd European Signal Processing Conference (EUSIPCO), IEEE, 2014, pp. 1796– 1800. </a:t>
            </a:r>
          </a:p>
          <a:p>
            <a:pPr marL="0" indent="0">
              <a:spcBef>
                <a:spcPts val="1000"/>
              </a:spcBef>
              <a:buSzTx/>
              <a:buNone/>
              <a:defRPr sz="1800">
                <a:latin typeface="Times New Roman"/>
                <a:ea typeface="Times New Roman"/>
                <a:cs typeface="Times New Roman"/>
                <a:sym typeface="Times New Roman"/>
              </a:defRPr>
            </a:pPr>
            <a:r>
              <a:t>11.	R. F. Kizilcec, C. Piech, and E. Schneider, ―Deconstructing Disengagement: Analyzing Learner Subpopulations in Massive Open Online Courses, Lak ‘13, p. 10, 2013. </a:t>
            </a:r>
          </a:p>
          <a:p>
            <a:pPr marL="0" indent="0">
              <a:spcBef>
                <a:spcPts val="1000"/>
              </a:spcBef>
              <a:buSzTx/>
              <a:buNone/>
              <a:defRPr sz="1800">
                <a:latin typeface="Times New Roman"/>
                <a:ea typeface="Times New Roman"/>
                <a:cs typeface="Times New Roman"/>
                <a:sym typeface="Times New Roman"/>
              </a:defRPr>
            </a:pPr>
            <a:r>
              <a:t>12.	R. R. Kabra and R. S. Bichkar, ―Performance prediction of engineering students using decision trees, Int. J. Comput. Appl., vol. 36, no. 11, pp. 8–12, 2011.</a:t>
            </a:r>
          </a:p>
        </p:txBody>
      </p:sp>
      <p:sp>
        <p:nvSpPr>
          <p:cNvPr id="282" name="Google Shape;436;p59"/>
          <p:cNvSpPr txBox="1"/>
          <p:nvPr>
            <p:ph type="title"/>
          </p:nvPr>
        </p:nvSpPr>
        <p:spPr>
          <a:xfrm>
            <a:off x="483576" y="17592"/>
            <a:ext cx="7948246" cy="942854"/>
          </a:xfrm>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References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Google Shape;422;p57"/>
          <p:cNvSpPr txBox="1"/>
          <p:nvPr>
            <p:ph type="title"/>
          </p:nvPr>
        </p:nvSpPr>
        <p:spPr>
          <a:xfrm>
            <a:off x="597877" y="2803890"/>
            <a:ext cx="8229601" cy="1143001"/>
          </a:xfrm>
          <a:prstGeom prst="rect">
            <a:avLst/>
          </a:prstGeom>
        </p:spPr>
        <p:txBody>
          <a:bodyPr/>
          <a:lstStyle>
            <a:lvl1pPr>
              <a:defRPr b="1">
                <a:solidFill>
                  <a:srgbClr val="004890"/>
                </a:solidFill>
                <a:latin typeface="Helvetica Neue"/>
                <a:ea typeface="Helvetica Neue"/>
                <a:cs typeface="Helvetica Neue"/>
                <a:sym typeface="Helvetica Neue"/>
              </a:defRPr>
            </a:lvl1pPr>
          </a:lstStyle>
          <a:p>
            <a:pPr/>
            <a:r>
              <a:t>Thank You</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Google Shape;117;p17"/>
          <p:cNvSpPr txBox="1"/>
          <p:nvPr/>
        </p:nvSpPr>
        <p:spPr>
          <a:xfrm>
            <a:off x="457200" y="1343024"/>
            <a:ext cx="8229600" cy="441282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457200" indent="-365125" algn="just">
              <a:lnSpc>
                <a:spcPct val="115000"/>
              </a:lnSpc>
              <a:buClr>
                <a:srgbClr val="000000"/>
              </a:buClr>
              <a:buSzPts val="2100"/>
              <a:buFont typeface="Times New Roman"/>
              <a:buChar char="●"/>
              <a:defRPr sz="2100">
                <a:latin typeface="Times New Roman"/>
                <a:ea typeface="Times New Roman"/>
                <a:cs typeface="Times New Roman"/>
                <a:sym typeface="Times New Roman"/>
              </a:defRPr>
            </a:pPr>
            <a:r>
              <a:t>Great scholars around the world are primarily motivated to make education accessible to everyone. This can only be achieved if the traditional education methods go hand in hand with the modern technological mediums like MOOCs.</a:t>
            </a:r>
          </a:p>
          <a:p>
            <a:pPr marL="457200" indent="-365125" algn="just">
              <a:lnSpc>
                <a:spcPct val="115000"/>
              </a:lnSpc>
              <a:spcBef>
                <a:spcPts val="1000"/>
              </a:spcBef>
              <a:buClr>
                <a:srgbClr val="000000"/>
              </a:buClr>
              <a:buSzPts val="2100"/>
              <a:buFont typeface="Times New Roman"/>
              <a:buChar char="●"/>
              <a:defRPr sz="2100">
                <a:latin typeface="Times New Roman"/>
                <a:ea typeface="Times New Roman"/>
                <a:cs typeface="Times New Roman"/>
                <a:sym typeface="Times New Roman"/>
              </a:defRPr>
            </a:pPr>
            <a:r>
              <a:t>With a "one size fits all" approach followed by MOOCs, and lack of face - to - face interaction, the motivation of students to follow the course oscillates. </a:t>
            </a:r>
          </a:p>
          <a:p>
            <a:pPr marL="457200" indent="-365125" algn="just">
              <a:lnSpc>
                <a:spcPct val="115000"/>
              </a:lnSpc>
              <a:spcBef>
                <a:spcPts val="1000"/>
              </a:spcBef>
              <a:buClr>
                <a:srgbClr val="000000"/>
              </a:buClr>
              <a:buSzPts val="2100"/>
              <a:buFont typeface="Times New Roman"/>
              <a:buChar char="●"/>
              <a:defRPr sz="2100">
                <a:latin typeface="Times New Roman"/>
                <a:ea typeface="Times New Roman"/>
                <a:cs typeface="Times New Roman"/>
                <a:sym typeface="Times New Roman"/>
              </a:defRPr>
            </a:pPr>
            <a:r>
              <a:t>A common trend observed in each course is that as the weeks progress, the number of active participants appears to drop exponentially.</a:t>
            </a:r>
          </a:p>
          <a:p>
            <a:pPr marL="457200" indent="-365125" algn="just">
              <a:lnSpc>
                <a:spcPct val="115000"/>
              </a:lnSpc>
              <a:spcBef>
                <a:spcPts val="1000"/>
              </a:spcBef>
              <a:buClr>
                <a:srgbClr val="000000"/>
              </a:buClr>
              <a:buSzPts val="2100"/>
              <a:buFont typeface="Times New Roman"/>
              <a:buChar char="●"/>
              <a:defRPr sz="2100">
                <a:latin typeface="Times New Roman"/>
                <a:ea typeface="Times New Roman"/>
                <a:cs typeface="Times New Roman"/>
                <a:sym typeface="Times New Roman"/>
              </a:defRPr>
            </a:pPr>
            <a:r>
              <a:t>Main motive is to predict the dropout of learners using their interaction activities with MOOCs and popularize their usage.</a:t>
            </a:r>
          </a:p>
        </p:txBody>
      </p:sp>
      <p:sp>
        <p:nvSpPr>
          <p:cNvPr id="130" name="Google Shape;118;p17"/>
          <p:cNvSpPr txBox="1"/>
          <p:nvPr/>
        </p:nvSpPr>
        <p:spPr>
          <a:xfrm>
            <a:off x="457200" y="3124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Motivation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Google Shape;124;p18"/>
          <p:cNvSpPr txBox="1"/>
          <p:nvPr/>
        </p:nvSpPr>
        <p:spPr>
          <a:xfrm>
            <a:off x="457200" y="3124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Literature Review</a:t>
            </a:r>
          </a:p>
        </p:txBody>
      </p:sp>
      <p:sp>
        <p:nvSpPr>
          <p:cNvPr id="133" name="Google Shape;125;p18"/>
          <p:cNvSpPr txBox="1"/>
          <p:nvPr/>
        </p:nvSpPr>
        <p:spPr>
          <a:xfrm>
            <a:off x="324300" y="1227125"/>
            <a:ext cx="8362499" cy="504778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68300" algn="just">
              <a:buClr>
                <a:srgbClr val="000000"/>
              </a:buClr>
              <a:buSzPts val="2200"/>
              <a:buFont typeface="Times New Roman"/>
              <a:buChar char="●"/>
              <a:defRPr sz="2200">
                <a:latin typeface="Times New Roman"/>
                <a:ea typeface="Times New Roman"/>
                <a:cs typeface="Times New Roman"/>
                <a:sym typeface="Times New Roman"/>
              </a:defRPr>
            </a:pPr>
            <a:r>
              <a:t>The authors in </a:t>
            </a:r>
            <a:r>
              <a:rPr b="1"/>
              <a:t>[12]</a:t>
            </a:r>
            <a:r>
              <a:t> identify four different learner engagement classes within MOOCs based on two core attributes: accessing of video lectures and grades obtained from assignments. In this case, the authors used clustering techniques to describe engagement activity in MOOCS.</a:t>
            </a:r>
          </a:p>
          <a:p>
            <a:pPr marL="457200" indent="-368300" algn="just">
              <a:spcBef>
                <a:spcPts val="1000"/>
              </a:spcBef>
              <a:buClr>
                <a:srgbClr val="000000"/>
              </a:buClr>
              <a:buSzPts val="2200"/>
              <a:buFont typeface="Times New Roman"/>
              <a:buChar char="●"/>
              <a:defRPr sz="2200">
                <a:latin typeface="Times New Roman"/>
                <a:ea typeface="Times New Roman"/>
                <a:cs typeface="Times New Roman"/>
                <a:sym typeface="Times New Roman"/>
              </a:defRPr>
            </a:pPr>
            <a:r>
              <a:t>The research conducted in </a:t>
            </a:r>
            <a:r>
              <a:rPr b="1"/>
              <a:t>[7]</a:t>
            </a:r>
            <a:r>
              <a:t> highlights the prediction of dropout using the activity features of the learner. The dropout was predicted based on the students' total absence time instead of the student's last visit to the course. This includes students who drop off the course after several days after their inactivity.</a:t>
            </a:r>
          </a:p>
          <a:p>
            <a:pPr marL="457200" indent="-368300" algn="just">
              <a:spcBef>
                <a:spcPts val="1000"/>
              </a:spcBef>
              <a:buClr>
                <a:srgbClr val="000000"/>
              </a:buClr>
              <a:buSzPts val="2200"/>
              <a:buFont typeface="Times New Roman"/>
              <a:buChar char="●"/>
              <a:defRPr sz="2200">
                <a:latin typeface="Times New Roman"/>
                <a:ea typeface="Times New Roman"/>
                <a:cs typeface="Times New Roman"/>
                <a:sym typeface="Times New Roman"/>
              </a:defRPr>
            </a:pPr>
            <a:r>
              <a:t>By considering the users' clickstream data, the authors of </a:t>
            </a:r>
            <a:r>
              <a:rPr b="1"/>
              <a:t>[3]</a:t>
            </a:r>
            <a:r>
              <a:t>  presented a novel solution to predict weekly dropout rates in a particular course. They provided a comparative study between different machine learning algorithms.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Google Shape;131;p19"/>
          <p:cNvSpPr txBox="1"/>
          <p:nvPr/>
        </p:nvSpPr>
        <p:spPr>
          <a:xfrm>
            <a:off x="457200" y="3124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Literature Review</a:t>
            </a:r>
          </a:p>
        </p:txBody>
      </p:sp>
      <p:sp>
        <p:nvSpPr>
          <p:cNvPr id="136" name="Google Shape;132;p19"/>
          <p:cNvSpPr txBox="1"/>
          <p:nvPr/>
        </p:nvSpPr>
        <p:spPr>
          <a:xfrm>
            <a:off x="256049" y="1280649"/>
            <a:ext cx="8529902" cy="484458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68300" algn="just">
              <a:buClr>
                <a:srgbClr val="000000"/>
              </a:buClr>
              <a:buSzPts val="2200"/>
              <a:buFont typeface="Times New Roman"/>
              <a:buChar char="●"/>
              <a:defRPr sz="2200">
                <a:latin typeface="Times New Roman"/>
                <a:ea typeface="Times New Roman"/>
                <a:cs typeface="Times New Roman"/>
                <a:sym typeface="Times New Roman"/>
              </a:defRPr>
            </a:pPr>
            <a:r>
              <a:t>In </a:t>
            </a:r>
            <a:r>
              <a:rPr b="1"/>
              <a:t>[5]</a:t>
            </a:r>
            <a:r>
              <a:t>, Feed forward Neural Network has been implemented to predict student attention in MOOCs, taking into account student sentiments. In this case, only the behavioural attributes are used to measure the performance of learners.</a:t>
            </a:r>
          </a:p>
          <a:p>
            <a:pPr marL="457200" indent="-368300" algn="just">
              <a:spcBef>
                <a:spcPts val="1000"/>
              </a:spcBef>
              <a:buClr>
                <a:srgbClr val="000000"/>
              </a:buClr>
              <a:buSzPts val="2200"/>
              <a:buFont typeface="Times New Roman"/>
              <a:buChar char="●"/>
              <a:defRPr sz="2200">
                <a:latin typeface="Times New Roman"/>
                <a:ea typeface="Times New Roman"/>
                <a:cs typeface="Times New Roman"/>
                <a:sym typeface="Times New Roman"/>
              </a:defRPr>
            </a:pPr>
            <a:r>
              <a:t>Research in </a:t>
            </a:r>
            <a:r>
              <a:rPr b="1"/>
              <a:t>[18]</a:t>
            </a:r>
            <a:r>
              <a:t> includes building prediction models in MOOCs in three interrelated directions and also discussed the limitations present in each of the method.</a:t>
            </a:r>
          </a:p>
          <a:p>
            <a:pPr marL="457200" indent="-368300" algn="just">
              <a:spcBef>
                <a:spcPts val="1000"/>
              </a:spcBef>
              <a:buClr>
                <a:srgbClr val="000000"/>
              </a:buClr>
              <a:buSzPts val="2200"/>
              <a:buFont typeface="Times New Roman"/>
              <a:buChar char="●"/>
              <a:defRPr sz="2200">
                <a:latin typeface="Times New Roman"/>
                <a:ea typeface="Times New Roman"/>
                <a:cs typeface="Times New Roman"/>
                <a:sym typeface="Times New Roman"/>
              </a:defRPr>
            </a:pPr>
            <a:r>
              <a:t>The experiment done by the authors of </a:t>
            </a:r>
            <a:r>
              <a:rPr b="1"/>
              <a:t>[9]</a:t>
            </a:r>
            <a:r>
              <a:t> provided a deep insight into how Deep Neural Networks will help predict the dropout using clickstream data. This work helped us understand the functioning of Neural Networks.</a:t>
            </a:r>
          </a:p>
          <a:p>
            <a:pPr marL="457200" indent="-368300" algn="just">
              <a:spcBef>
                <a:spcPts val="1000"/>
              </a:spcBef>
              <a:buClr>
                <a:srgbClr val="000000"/>
              </a:buClr>
              <a:buSzPts val="2200"/>
              <a:buFont typeface="Times New Roman"/>
              <a:buChar char="●"/>
              <a:defRPr b="1" sz="2200">
                <a:latin typeface="Times New Roman"/>
                <a:ea typeface="Times New Roman"/>
                <a:cs typeface="Times New Roman"/>
                <a:sym typeface="Times New Roman"/>
              </a:defRPr>
            </a:pPr>
            <a:r>
              <a:t>[6]</a:t>
            </a:r>
            <a:r>
              <a:rPr b="0"/>
              <a:t> Discusses how Neural Networks reinforces the sentiment analysis process that predicts the attrition of students in MOOCs.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Google Shape;138;p20"/>
          <p:cNvSpPr txBox="1"/>
          <p:nvPr/>
        </p:nvSpPr>
        <p:spPr>
          <a:xfrm>
            <a:off x="381000" y="3886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Dataset </a:t>
            </a:r>
          </a:p>
        </p:txBody>
      </p:sp>
      <p:sp>
        <p:nvSpPr>
          <p:cNvPr id="139" name="Google Shape;139;p20"/>
          <p:cNvSpPr txBox="1"/>
          <p:nvPr/>
        </p:nvSpPr>
        <p:spPr>
          <a:xfrm>
            <a:off x="655799" y="1397174"/>
            <a:ext cx="7832402" cy="272476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55600" algn="just">
              <a:buClr>
                <a:srgbClr val="000000"/>
              </a:buClr>
              <a:buSzPts val="2000"/>
              <a:buFont typeface="Times New Roman"/>
              <a:buChar char="●"/>
              <a:defRPr sz="2000">
                <a:latin typeface="Times New Roman"/>
                <a:ea typeface="Times New Roman"/>
                <a:cs typeface="Times New Roman"/>
                <a:sym typeface="Times New Roman"/>
              </a:defRPr>
            </a:pPr>
            <a:r>
              <a:t>The project uses the online datasets containing the student’s activities in course Introduction to Computer Science and Programming.</a:t>
            </a:r>
          </a:p>
          <a:p>
            <a:pPr marL="457200" indent="-355600" algn="just">
              <a:spcBef>
                <a:spcPts val="1000"/>
              </a:spcBef>
              <a:buClr>
                <a:srgbClr val="000000"/>
              </a:buClr>
              <a:buSzPts val="2000"/>
              <a:buFont typeface="Times New Roman"/>
              <a:buChar char="●"/>
              <a:defRPr sz="2000">
                <a:latin typeface="Times New Roman"/>
                <a:ea typeface="Times New Roman"/>
                <a:cs typeface="Times New Roman"/>
                <a:sym typeface="Times New Roman"/>
              </a:defRPr>
            </a:pPr>
            <a:r>
              <a:t>The dataset consists the detailed course-student interaction informations of around 83,383  students over 5 weeks duration.</a:t>
            </a:r>
          </a:p>
          <a:p>
            <a:pPr indent="457200" algn="just">
              <a:spcBef>
                <a:spcPts val="1000"/>
              </a:spcBef>
              <a:defRPr sz="2000">
                <a:latin typeface="Times New Roman"/>
                <a:ea typeface="Times New Roman"/>
                <a:cs typeface="Times New Roman"/>
                <a:sym typeface="Times New Roman"/>
              </a:defRPr>
            </a:pPr>
          </a:p>
          <a:p>
            <a:pPr indent="457200" algn="just">
              <a:spcBef>
                <a:spcPts val="1000"/>
              </a:spcBef>
              <a:defRPr sz="2000">
                <a:latin typeface="Times New Roman"/>
                <a:ea typeface="Times New Roman"/>
                <a:cs typeface="Times New Roman"/>
                <a:sym typeface="Times New Roman"/>
              </a:defRPr>
            </a:pPr>
          </a:p>
        </p:txBody>
      </p:sp>
      <p:pic>
        <p:nvPicPr>
          <p:cNvPr id="140" name="Google Shape;140;p20" descr="Google Shape;140;p20"/>
          <p:cNvPicPr>
            <a:picLocks noChangeAspect="1"/>
          </p:cNvPicPr>
          <p:nvPr/>
        </p:nvPicPr>
        <p:blipFill>
          <a:blip r:embed="rId2">
            <a:extLst/>
          </a:blip>
          <a:stretch>
            <a:fillRect/>
          </a:stretch>
        </p:blipFill>
        <p:spPr>
          <a:xfrm>
            <a:off x="1645024" y="3066575"/>
            <a:ext cx="5983279" cy="336560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Google Shape;146;p21"/>
          <p:cNvSpPr txBox="1"/>
          <p:nvPr/>
        </p:nvSpPr>
        <p:spPr>
          <a:xfrm>
            <a:off x="457200" y="236216"/>
            <a:ext cx="8229600" cy="8103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spAutoFit/>
          </a:bodyPr>
          <a:lstStyle>
            <a:lvl1pPr algn="ctr">
              <a:defRPr b="1" sz="4800">
                <a:solidFill>
                  <a:srgbClr val="004890"/>
                </a:solidFill>
                <a:latin typeface="Helvetica Neue"/>
                <a:ea typeface="Helvetica Neue"/>
                <a:cs typeface="Helvetica Neue"/>
                <a:sym typeface="Helvetica Neue"/>
              </a:defRPr>
            </a:lvl1pPr>
          </a:lstStyle>
          <a:p>
            <a:pPr/>
            <a:r>
              <a:t>Feature Engineering</a:t>
            </a:r>
          </a:p>
        </p:txBody>
      </p:sp>
      <p:sp>
        <p:nvSpPr>
          <p:cNvPr id="143" name="Google Shape;147;p21"/>
          <p:cNvSpPr txBox="1"/>
          <p:nvPr/>
        </p:nvSpPr>
        <p:spPr>
          <a:xfrm>
            <a:off x="544825" y="1309149"/>
            <a:ext cx="8083199" cy="446358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2200">
                <a:latin typeface="Times New Roman"/>
                <a:ea typeface="Times New Roman"/>
                <a:cs typeface="Times New Roman"/>
                <a:sym typeface="Times New Roman"/>
              </a:defRPr>
            </a:pPr>
            <a:r>
              <a:t>Feature engineering was done to choose the best features from the entire dataset. We started with the full model and eliminated one variable at a time until the parsimonious model is reached. This was done using two methods.</a:t>
            </a:r>
          </a:p>
          <a:p>
            <a:pPr>
              <a:defRPr sz="2200">
                <a:latin typeface="Times New Roman"/>
                <a:ea typeface="Times New Roman"/>
                <a:cs typeface="Times New Roman"/>
                <a:sym typeface="Times New Roman"/>
              </a:defRPr>
            </a:pPr>
          </a:p>
          <a:p>
            <a:pPr marL="457200" indent="-368300">
              <a:buClr>
                <a:srgbClr val="000000"/>
              </a:buClr>
              <a:buSzPts val="2200"/>
              <a:buAutoNum type="arabicPeriod" startAt="1"/>
              <a:defRPr b="1" sz="2200">
                <a:latin typeface="Times New Roman"/>
                <a:ea typeface="Times New Roman"/>
                <a:cs typeface="Times New Roman"/>
                <a:sym typeface="Times New Roman"/>
              </a:defRPr>
            </a:pPr>
            <a:r>
              <a:t>Feature Importance: </a:t>
            </a:r>
            <a:r>
              <a:rPr b="0"/>
              <a:t> By using the feature importance property of our model, we can get the feature importance of each feature in our dataset.</a:t>
            </a:r>
          </a:p>
          <a:p>
            <a:pPr marL="457200" indent="-368300">
              <a:buClr>
                <a:srgbClr val="000000"/>
              </a:buClr>
              <a:buSzPts val="2200"/>
              <a:buAutoNum type="arabicPeriod" startAt="1"/>
              <a:defRPr b="1" sz="2200">
                <a:latin typeface="Times New Roman"/>
                <a:ea typeface="Times New Roman"/>
                <a:cs typeface="Times New Roman"/>
                <a:sym typeface="Times New Roman"/>
              </a:defRPr>
            </a:pPr>
            <a:r>
              <a:t>Correlation Matrix:</a:t>
            </a:r>
            <a:r>
              <a:rPr b="0"/>
              <a:t> Correlation indicates how the features are related to each other or the target variable. Correlation can be positive (increase in one feature value increases the target variable's value) or negative (increase in one feature value decreases the target variable's value).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Arial"/>
        <a:ea typeface="Arial"/>
        <a:cs typeface="Arial"/>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Arial"/>
        <a:ea typeface="Arial"/>
        <a:cs typeface="Arial"/>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